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9" r:id="rId1"/>
    <p:sldMasterId id="2147483680" r:id="rId2"/>
    <p:sldMasterId id="2147483691" r:id="rId3"/>
    <p:sldMasterId id="2147483699" r:id="rId4"/>
  </p:sldMasterIdLst>
  <p:notesMasterIdLst>
    <p:notesMasterId r:id="rId59"/>
  </p:notesMasterIdLst>
  <p:handoutMasterIdLst>
    <p:handoutMasterId r:id="rId60"/>
  </p:handoutMasterIdLst>
  <p:sldIdLst>
    <p:sldId id="261" r:id="rId5"/>
    <p:sldId id="897" r:id="rId6"/>
    <p:sldId id="898" r:id="rId7"/>
    <p:sldId id="901" r:id="rId8"/>
    <p:sldId id="902" r:id="rId9"/>
    <p:sldId id="904" r:id="rId10"/>
    <p:sldId id="905" r:id="rId11"/>
    <p:sldId id="906" r:id="rId12"/>
    <p:sldId id="907" r:id="rId13"/>
    <p:sldId id="908" r:id="rId14"/>
    <p:sldId id="909" r:id="rId15"/>
    <p:sldId id="910" r:id="rId16"/>
    <p:sldId id="945" r:id="rId17"/>
    <p:sldId id="903" r:id="rId18"/>
    <p:sldId id="911" r:id="rId19"/>
    <p:sldId id="912" r:id="rId20"/>
    <p:sldId id="913" r:id="rId21"/>
    <p:sldId id="914" r:id="rId22"/>
    <p:sldId id="915" r:id="rId23"/>
    <p:sldId id="916" r:id="rId24"/>
    <p:sldId id="917" r:id="rId25"/>
    <p:sldId id="918" r:id="rId26"/>
    <p:sldId id="919" r:id="rId27"/>
    <p:sldId id="920" r:id="rId28"/>
    <p:sldId id="921" r:id="rId29"/>
    <p:sldId id="923" r:id="rId30"/>
    <p:sldId id="924" r:id="rId31"/>
    <p:sldId id="927" r:id="rId32"/>
    <p:sldId id="929" r:id="rId33"/>
    <p:sldId id="930" r:id="rId34"/>
    <p:sldId id="926" r:id="rId35"/>
    <p:sldId id="946" r:id="rId36"/>
    <p:sldId id="931" r:id="rId37"/>
    <p:sldId id="932" r:id="rId38"/>
    <p:sldId id="942" r:id="rId39"/>
    <p:sldId id="933" r:id="rId40"/>
    <p:sldId id="938" r:id="rId41"/>
    <p:sldId id="939" r:id="rId42"/>
    <p:sldId id="937" r:id="rId43"/>
    <p:sldId id="940" r:id="rId44"/>
    <p:sldId id="941" r:id="rId45"/>
    <p:sldId id="943" r:id="rId46"/>
    <p:sldId id="944" r:id="rId47"/>
    <p:sldId id="947" r:id="rId48"/>
    <p:sldId id="952" r:id="rId49"/>
    <p:sldId id="953" r:id="rId50"/>
    <p:sldId id="954" r:id="rId51"/>
    <p:sldId id="955" r:id="rId52"/>
    <p:sldId id="956" r:id="rId53"/>
    <p:sldId id="957" r:id="rId54"/>
    <p:sldId id="958" r:id="rId55"/>
    <p:sldId id="959" r:id="rId56"/>
    <p:sldId id="960" r:id="rId57"/>
    <p:sldId id="961" r:id="rId58"/>
  </p:sldIdLst>
  <p:sldSz cx="9144000" cy="6858000" type="screen4x3"/>
  <p:notesSz cx="9296400" cy="7010400"/>
  <p:embeddedFontLs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Cambria Math" panose="02040503050406030204" pitchFamily="18" charset="0"/>
      <p:regular r:id="rId65"/>
    </p:embeddedFont>
    <p:embeddedFont>
      <p:font typeface="Century Gothic" panose="020B0502020202020204" pitchFamily="34" charset="0"/>
      <p:regular r:id="rId66"/>
      <p:bold r:id="rId67"/>
      <p:italic r:id="rId68"/>
      <p:boldItalic r:id="rId69"/>
    </p:embeddedFont>
    <p:embeddedFont>
      <p:font typeface="Consolas" panose="020B0609020204030204" pitchFamily="49" charset="0"/>
      <p:regular r:id="rId70"/>
      <p:bold r:id="rId71"/>
      <p:italic r:id="rId72"/>
      <p:boldItalic r:id="rId73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A5BA1FEB-B990-524C-9564-1EC2B12DD550}">
          <p14:sldIdLst>
            <p14:sldId id="261"/>
            <p14:sldId id="897"/>
            <p14:sldId id="898"/>
            <p14:sldId id="901"/>
          </p14:sldIdLst>
        </p14:section>
        <p14:section name="BLAS" id="{C72ACA91-6D89-6149-B71C-05BC6C6C3A32}">
          <p14:sldIdLst>
            <p14:sldId id="902"/>
            <p14:sldId id="904"/>
            <p14:sldId id="905"/>
            <p14:sldId id="906"/>
            <p14:sldId id="907"/>
            <p14:sldId id="908"/>
            <p14:sldId id="909"/>
            <p14:sldId id="910"/>
            <p14:sldId id="945"/>
          </p14:sldIdLst>
        </p14:section>
        <p14:section name="LAPACK" id="{D51BD4C4-D846-2E45-9141-FCFD42A17A23}">
          <p14:sldIdLst>
            <p14:sldId id="903"/>
            <p14:sldId id="911"/>
            <p14:sldId id="912"/>
            <p14:sldId id="913"/>
            <p14:sldId id="914"/>
            <p14:sldId id="915"/>
            <p14:sldId id="916"/>
            <p14:sldId id="917"/>
            <p14:sldId id="918"/>
            <p14:sldId id="919"/>
            <p14:sldId id="920"/>
            <p14:sldId id="921"/>
            <p14:sldId id="923"/>
            <p14:sldId id="924"/>
            <p14:sldId id="927"/>
            <p14:sldId id="929"/>
            <p14:sldId id="930"/>
            <p14:sldId id="926"/>
            <p14:sldId id="946"/>
          </p14:sldIdLst>
        </p14:section>
        <p14:section name="ScaLAPACK" id="{77AFE834-3978-5E43-B941-06E8911480E2}">
          <p14:sldIdLst>
            <p14:sldId id="931"/>
            <p14:sldId id="932"/>
            <p14:sldId id="942"/>
            <p14:sldId id="933"/>
            <p14:sldId id="938"/>
            <p14:sldId id="939"/>
            <p14:sldId id="937"/>
            <p14:sldId id="940"/>
            <p14:sldId id="941"/>
            <p14:sldId id="943"/>
            <p14:sldId id="944"/>
            <p14:sldId id="947"/>
          </p14:sldIdLst>
        </p14:section>
        <p14:section name="Satistical Functions" id="{9B35D3F3-1124-1B4E-A757-88E354F08A46}">
          <p14:sldIdLst>
            <p14:sldId id="952"/>
            <p14:sldId id="953"/>
            <p14:sldId id="954"/>
            <p14:sldId id="955"/>
            <p14:sldId id="956"/>
            <p14:sldId id="957"/>
            <p14:sldId id="958"/>
            <p14:sldId id="959"/>
            <p14:sldId id="960"/>
            <p14:sldId id="961"/>
          </p14:sldIdLst>
        </p14:section>
        <p14:section name="Vector Mathematical Functions" id="{DD40442B-418A-C747-8EF5-96A0FE99063D}">
          <p14:sldIdLst/>
        </p14:section>
        <p14:section name="Other Capabilities of MKL" id="{8A2AEB50-8147-3742-A8C5-CCDAE814C81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2A46"/>
    <a:srgbClr val="0000FF"/>
    <a:srgbClr val="FFE0C1"/>
    <a:srgbClr val="5C002E"/>
    <a:srgbClr val="660033"/>
    <a:srgbClr val="FF9933"/>
    <a:srgbClr val="CC0000"/>
    <a:srgbClr val="EAEAEA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77" autoAdjust="0"/>
    <p:restoredTop sz="96291" autoAdjust="0"/>
  </p:normalViewPr>
  <p:slideViewPr>
    <p:cSldViewPr>
      <p:cViewPr varScale="1">
        <p:scale>
          <a:sx n="124" d="100"/>
          <a:sy n="124" d="100"/>
        </p:scale>
        <p:origin x="105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font" Target="fonts/font6.fntdata"/><Relationship Id="rId74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font" Target="fonts/font1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1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7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handoutMaster" Target="handoutMasters/handout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9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28844" cy="35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73" tIns="45686" rIns="91373" bIns="45686" numCol="1" anchor="t" anchorCtr="0" compatLnSpc="1">
            <a:prstTxWarp prst="textNoShape">
              <a:avLst/>
            </a:prstTxWarp>
          </a:bodyPr>
          <a:lstStyle>
            <a:lvl1pPr defTabSz="910330">
              <a:defRPr sz="120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8509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65541" y="0"/>
            <a:ext cx="4028844" cy="35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73" tIns="45686" rIns="91373" bIns="45686" numCol="1" anchor="t" anchorCtr="0" compatLnSpc="1">
            <a:prstTxWarp prst="textNoShape">
              <a:avLst/>
            </a:prstTxWarp>
          </a:bodyPr>
          <a:lstStyle>
            <a:lvl1pPr algn="r" defTabSz="910330">
              <a:defRPr sz="120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8509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658026"/>
            <a:ext cx="4028844" cy="35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73" tIns="45686" rIns="91373" bIns="45686" numCol="1" anchor="b" anchorCtr="0" compatLnSpc="1">
            <a:prstTxWarp prst="textNoShape">
              <a:avLst/>
            </a:prstTxWarp>
          </a:bodyPr>
          <a:lstStyle>
            <a:lvl1pPr defTabSz="910330">
              <a:defRPr sz="120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8509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65541" y="6658026"/>
            <a:ext cx="4028844" cy="35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73" tIns="45686" rIns="91373" bIns="45686" numCol="1" anchor="b" anchorCtr="0" compatLnSpc="1">
            <a:prstTxWarp prst="textNoShape">
              <a:avLst/>
            </a:prstTxWarp>
          </a:bodyPr>
          <a:lstStyle>
            <a:lvl1pPr algn="r" defTabSz="910330">
              <a:defRPr sz="1200">
                <a:latin typeface="Arial" pitchFamily="34" charset="0"/>
              </a:defRPr>
            </a:lvl1pPr>
          </a:lstStyle>
          <a:p>
            <a:fld id="{63403CFA-D027-47B3-87C7-962B6BCB82D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523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28844" cy="35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8" tIns="46555" rIns="93108" bIns="46555" numCol="1" anchor="t" anchorCtr="0" compatLnSpc="1">
            <a:prstTxWarp prst="textNoShape">
              <a:avLst/>
            </a:prstTxWarp>
          </a:bodyPr>
          <a:lstStyle>
            <a:lvl1pPr defTabSz="931750">
              <a:defRPr sz="120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65541" y="0"/>
            <a:ext cx="4028844" cy="35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8" tIns="46555" rIns="93108" bIns="46555" numCol="1" anchor="t" anchorCtr="0" compatLnSpc="1">
            <a:prstTxWarp prst="textNoShape">
              <a:avLst/>
            </a:prstTxWarp>
          </a:bodyPr>
          <a:lstStyle>
            <a:lvl1pPr algn="r" defTabSz="931750">
              <a:defRPr sz="120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5600" y="525463"/>
            <a:ext cx="3505200" cy="26289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0046" y="3330173"/>
            <a:ext cx="7436313" cy="3155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8" tIns="46555" rIns="93108" bIns="465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58026"/>
            <a:ext cx="4028844" cy="35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8" tIns="46555" rIns="93108" bIns="46555" numCol="1" anchor="b" anchorCtr="0" compatLnSpc="1">
            <a:prstTxWarp prst="textNoShape">
              <a:avLst/>
            </a:prstTxWarp>
          </a:bodyPr>
          <a:lstStyle>
            <a:lvl1pPr defTabSz="931750">
              <a:defRPr sz="120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65541" y="6658026"/>
            <a:ext cx="4028844" cy="35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8" tIns="46555" rIns="93108" bIns="46555" numCol="1" anchor="b" anchorCtr="0" compatLnSpc="1">
            <a:prstTxWarp prst="textNoShape">
              <a:avLst/>
            </a:prstTxWarp>
          </a:bodyPr>
          <a:lstStyle>
            <a:lvl1pPr algn="r" defTabSz="931750">
              <a:defRPr sz="1200">
                <a:latin typeface="Arial" pitchFamily="34" charset="0"/>
              </a:defRPr>
            </a:lvl1pPr>
          </a:lstStyle>
          <a:p>
            <a:fld id="{A6821D61-D015-4274-B894-31441400388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7611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  <a:prstGeom prst="rect">
            <a:avLst/>
          </a:prstGeom>
        </p:spPr>
        <p:txBody>
          <a:bodyPr/>
          <a:lstStyle>
            <a:lvl1pPr algn="r"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  <a:prstGeom prst="rect">
            <a:avLst/>
          </a:prstGeo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339D34C1-0003-4C47-B62E-B83B4A9C16C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719263"/>
            <a:ext cx="8229600" cy="441166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E6F9D7-C2A7-4132-9818-99EE4A36687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0AFE8D-A36E-4C7C-AA5E-F956E5442B52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324EC464-0052-4FCA-B330-A64DDC2734A2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8229600" cy="21288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4000500"/>
            <a:ext cx="8229600" cy="2130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5D9186D4-8051-4F9A-BA48-7511C20FFC0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8229600" cy="21288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4000500"/>
            <a:ext cx="8229600" cy="2130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8903DB41-7AB4-4887-8B15-68395BF673B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719263"/>
            <a:ext cx="4038600" cy="44116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74C55B35-C61C-44BE-B148-85AD522827A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719263"/>
            <a:ext cx="8229600" cy="44116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19EF5024-432C-4BE6-A94A-DFBA52B56AD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sin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58430"/>
            <a:ext cx="3346648" cy="1338659"/>
          </a:xfrm>
          <a:prstGeom prst="rect">
            <a:avLst/>
          </a:prstGeom>
        </p:spPr>
      </p:pic>
      <p:sp>
        <p:nvSpPr>
          <p:cNvPr id="1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74316" y="2311400"/>
            <a:ext cx="7918785" cy="118110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3619500"/>
            <a:ext cx="9144000" cy="27875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3259331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1" name="Straight Connector 20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6066" y="-14942"/>
            <a:ext cx="2324100" cy="13208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72252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C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3" name="Straight Connector 22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47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9263"/>
            <a:ext cx="8229600" cy="44116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A7C484-7E24-447E-8CB0-5149A4D34DE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Fount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3662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85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ents with NYC sk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5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9399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393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244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063" y="1170132"/>
            <a:ext cx="5216937" cy="5687868"/>
          </a:xfrm>
          <a:prstGeom prst="rect">
            <a:avLst/>
          </a:prstGeom>
        </p:spPr>
      </p:pic>
      <p:sp>
        <p:nvSpPr>
          <p:cNvPr id="20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123826" y="3534870"/>
            <a:ext cx="3828116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3845138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18" name="Straight Connector 17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630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28994727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7391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85576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9704194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14555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0526" y="1709351"/>
            <a:ext cx="4269473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095752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A8CF39-A87F-4035-9BCF-EA05C81F2C42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8691562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2306821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661715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15206691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38651937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7391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74761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18009773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14555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0526" y="1709351"/>
            <a:ext cx="4269473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67928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8691562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27077322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661715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94808993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7B5634-63F1-1C41-A2DA-01A06C3F9ECB}" type="datetime1">
              <a:rPr lang="en-US" altLang="en-US">
                <a:solidFill>
                  <a:prstClr val="black"/>
                </a:solidFill>
              </a:rPr>
              <a:pPr>
                <a:defRPr/>
              </a:pPr>
              <a:t>12/9/19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B705BA-FAAD-334E-A609-BD5E0AD3C2F2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3485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0E5D0D-3271-094C-8C1D-3B5E47E0D52A}" type="datetime1">
              <a:rPr lang="en-US" altLang="en-US">
                <a:solidFill>
                  <a:prstClr val="black"/>
                </a:solidFill>
              </a:rPr>
              <a:pPr>
                <a:defRPr/>
              </a:pPr>
              <a:t>12/9/19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AB5232-71B2-2F4E-A545-21EE974EABAE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013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CBA5F2-BA81-4598-939D-5BFFBD4009F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063" y="1170132"/>
            <a:ext cx="5216937" cy="5687868"/>
          </a:xfrm>
          <a:prstGeom prst="rect">
            <a:avLst/>
          </a:prstGeom>
        </p:spPr>
      </p:pic>
      <p:sp>
        <p:nvSpPr>
          <p:cNvPr id="20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123826" y="3534870"/>
            <a:ext cx="3828116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3845138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18" name="Straight Connector 17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65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794188-2800-404F-9D51-B9ECD8E1749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8C497F-F93A-415D-AE85-6EDF5BB63A7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896A52-3313-4A10-8B45-3E5624BFC51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32F70C-99C4-466A-A862-EAED883B997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84A8E1-8E04-4DF9-856D-52F9C3178F9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slideLayout" Target="../slideLayouts/slideLayout28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Relationship Id="rId9" Type="http://schemas.openxmlformats.org/officeDocument/2006/relationships/image" Target="../media/image3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image" Target="../media/image3.emf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image" Target="../media/image12.emf"/><Relationship Id="rId5" Type="http://schemas.openxmlformats.org/officeDocument/2006/relationships/slideLayout" Target="../slideLayouts/slideLayout36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+mn-lt"/>
              </a:defRPr>
            </a:lvl1pPr>
          </a:lstStyle>
          <a:p>
            <a:endParaRPr lang="en-US" altLang="en-US"/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latin typeface="+mn-lt"/>
              </a:defRPr>
            </a:lvl1pPr>
          </a:lstStyle>
          <a:p>
            <a:endParaRPr lang="en-US" alt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+mn-lt"/>
              </a:defRPr>
            </a:lvl1pPr>
          </a:lstStyle>
          <a:p>
            <a:fld id="{DE573841-AE09-4AFA-88E9-55DAF89BB41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C098BF-A104-DD4C-BBED-0558A55F7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6FA62-6CB2-2448-A9AE-370052594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sz="2600">
          <a:solidFill>
            <a:schemeClr val="tx1"/>
          </a:solidFill>
          <a:latin typeface="+mn-lt"/>
        </a:defRPr>
      </a:lvl2pPr>
      <a:lvl3pPr marL="987425" indent="-293688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sz="2300">
          <a:solidFill>
            <a:schemeClr val="tx1"/>
          </a:solidFill>
          <a:latin typeface="+mn-lt"/>
        </a:defRPr>
      </a:lvl3pPr>
      <a:lvl4pPr marL="1281113" indent="-292100" algn="l" rtl="0" fontAlgn="base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4pPr>
      <a:lvl5pPr marL="15986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1379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6099048" y="6419355"/>
            <a:ext cx="3044952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6419912"/>
            <a:ext cx="6099048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6446520"/>
            <a:ext cx="9144000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 userDrawn="1"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1999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6099048" y="6419355"/>
            <a:ext cx="3044952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6419912"/>
            <a:ext cx="6099048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6446520"/>
            <a:ext cx="9144000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 userDrawn="1"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8164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8.png"/><Relationship Id="rId5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41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47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FE-545</a:t>
            </a:r>
          </a:p>
        </p:txBody>
      </p:sp>
      <p:pic>
        <p:nvPicPr>
          <p:cNvPr id="7" name="Picture Placeholder 6" descr="financial_engineering-224751073.jpg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2BBAFC-8D56-F94E-828C-5AA707937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488602"/>
            <a:ext cx="2759886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93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6FF230-5254-D64E-8DEA-2ECBCA8CCEB6}"/>
              </a:ext>
            </a:extLst>
          </p:cNvPr>
          <p:cNvSpPr/>
          <p:nvPr/>
        </p:nvSpPr>
        <p:spPr>
          <a:xfrm>
            <a:off x="0" y="6193176"/>
            <a:ext cx="9144000" cy="664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39CFAE-8E0A-E446-9D03-2EF83940FD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09458B-4D55-8C40-8DAF-33908B936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73737"/>
            <a:ext cx="8078787" cy="231063"/>
          </a:xfrm>
        </p:spPr>
        <p:txBody>
          <a:bodyPr>
            <a:noAutofit/>
          </a:bodyPr>
          <a:lstStyle/>
          <a:p>
            <a:r>
              <a:rPr lang="en-US" sz="1400"/>
              <a:t>BLAS Level 1 Routines: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0FE7AAB-8DA5-3642-906E-54999C98A789}"/>
              </a:ext>
            </a:extLst>
          </p:cNvPr>
          <p:cNvGrpSpPr>
            <a:grpSpLocks noChangeAspect="1"/>
          </p:cNvGrpSpPr>
          <p:nvPr/>
        </p:nvGrpSpPr>
        <p:grpSpPr>
          <a:xfrm>
            <a:off x="2366105" y="76200"/>
            <a:ext cx="4720495" cy="6766560"/>
            <a:chOff x="747943" y="-4350541"/>
            <a:chExt cx="8037575" cy="115257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C94832-B0FE-384D-9A6E-3B69B2499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943" y="-4350541"/>
              <a:ext cx="8036719" cy="6858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013DB9B-0986-0F4B-9F31-CE735126F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943" y="2438400"/>
              <a:ext cx="8037575" cy="4736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1406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6FF230-5254-D64E-8DEA-2ECBCA8CCEB6}"/>
              </a:ext>
            </a:extLst>
          </p:cNvPr>
          <p:cNvSpPr/>
          <p:nvPr/>
        </p:nvSpPr>
        <p:spPr>
          <a:xfrm>
            <a:off x="0" y="6193176"/>
            <a:ext cx="9144000" cy="664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39CFAE-8E0A-E446-9D03-2EF83940FD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09458B-4D55-8C40-8DAF-33908B936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73737"/>
            <a:ext cx="8078787" cy="231063"/>
          </a:xfrm>
        </p:spPr>
        <p:txBody>
          <a:bodyPr>
            <a:noAutofit/>
          </a:bodyPr>
          <a:lstStyle/>
          <a:p>
            <a:r>
              <a:rPr lang="en-US" sz="1400"/>
              <a:t>BLAS Level 2 Routines: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79DA09-28EE-3A46-B692-286CB071C42C}"/>
              </a:ext>
            </a:extLst>
          </p:cNvPr>
          <p:cNvGrpSpPr>
            <a:grpSpLocks noChangeAspect="1"/>
          </p:cNvGrpSpPr>
          <p:nvPr/>
        </p:nvGrpSpPr>
        <p:grpSpPr>
          <a:xfrm>
            <a:off x="2859917" y="91440"/>
            <a:ext cx="3424166" cy="6766560"/>
            <a:chOff x="799094" y="0"/>
            <a:chExt cx="7545810" cy="149114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C22B784-7D77-C942-AC4D-0E04BAF81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105" y="0"/>
              <a:ext cx="7541789" cy="6858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9BC2767-2085-5A40-B380-126AFFBAF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104" y="6826065"/>
              <a:ext cx="7543800" cy="689000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2D73597-5053-594C-897E-3F492C3EB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094" y="13563600"/>
              <a:ext cx="7543800" cy="13478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9535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39CFAE-8E0A-E446-9D03-2EF83940FD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09458B-4D55-8C40-8DAF-33908B936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73737"/>
            <a:ext cx="8078787" cy="231063"/>
          </a:xfrm>
        </p:spPr>
        <p:txBody>
          <a:bodyPr>
            <a:noAutofit/>
          </a:bodyPr>
          <a:lstStyle/>
          <a:p>
            <a:r>
              <a:rPr lang="en-US" sz="1400"/>
              <a:t>BLAS Level 3 Routines: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5279D-7585-C441-9F75-71CD8294A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57" y="746760"/>
            <a:ext cx="6244687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80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17EAA-F243-7747-9147-67274EE193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Example: BLAS</a:t>
            </a:r>
          </a:p>
        </p:txBody>
      </p:sp>
    </p:spTree>
    <p:extLst>
      <p:ext uri="{BB962C8B-B14F-4D97-AF65-F5344CB8AC3E}">
        <p14:creationId xmlns:p14="http://schemas.microsoft.com/office/powerpoint/2010/main" val="3625486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39CFAE-8E0A-E446-9D03-2EF83940FD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81A37-804E-5D4C-9E6F-E78347681C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112109"/>
            <a:ext cx="8691562" cy="53275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Solves dense or special case sparse systems of equations depending on matrix properties such 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Precision: single, double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Data type: real, complex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Shape: diagonal, bidiagonal, tridiagonal, banded, triangular, trapezoidal, </a:t>
            </a:r>
            <a:r>
              <a:rPr lang="en-US" sz="2000" err="1"/>
              <a:t>Hessenberg</a:t>
            </a:r>
            <a:r>
              <a:rPr lang="en-US" sz="2000"/>
              <a:t>, general dense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Properties: orthogonal, positive definite, Hermitian (complex), symmetric, general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Provides routines for: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Solving systems of linear equations and linear least squares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Solving eigenvalue problems and singular value decomposition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Matrix factorizations: LU, QR, Cholesky, and Schur decomposition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09458B-4D55-8C40-8DAF-33908B936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LAPACK: Linear Algebra Package </a:t>
            </a:r>
          </a:p>
        </p:txBody>
      </p:sp>
    </p:spTree>
    <p:extLst>
      <p:ext uri="{BB962C8B-B14F-4D97-AF65-F5344CB8AC3E}">
        <p14:creationId xmlns:p14="http://schemas.microsoft.com/office/powerpoint/2010/main" val="4067124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39CFAE-8E0A-E446-9D03-2EF83940FD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81A37-804E-5D4C-9E6F-E78347681C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112109"/>
            <a:ext cx="8691562" cy="53275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A LAPACK subroutine name is in the form </a:t>
            </a:r>
            <a:r>
              <a:rPr lang="en-US" sz="2000" err="1"/>
              <a:t>pmmaaa</a:t>
            </a:r>
            <a:r>
              <a:rPr lang="en-US" sz="2000"/>
              <a:t>, where: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p: 1-letter code denoting the type of numerical constants used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800"/>
              <a:t>s: real single precision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800"/>
              <a:t>d: real double precision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800"/>
              <a:t>c: complex single precision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800"/>
              <a:t>z: complex double precision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/>
              <a:t>mm: 2-letter code denoting the kind of matrix expected by the algorithm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/>
              <a:t>Each kind of matrix has its own data structure format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err="1"/>
              <a:t>aaa</a:t>
            </a:r>
            <a:r>
              <a:rPr lang="en-US" sz="2000"/>
              <a:t>: 1-3 letter code describing the algorithm implemented in the subroutine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09458B-4D55-8C40-8DAF-33908B936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LAPACK Naming Conventions I</a:t>
            </a:r>
          </a:p>
        </p:txBody>
      </p:sp>
    </p:spTree>
    <p:extLst>
      <p:ext uri="{BB962C8B-B14F-4D97-AF65-F5344CB8AC3E}">
        <p14:creationId xmlns:p14="http://schemas.microsoft.com/office/powerpoint/2010/main" val="3388193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39CFAE-8E0A-E446-9D03-2EF83940FD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09458B-4D55-8C40-8DAF-33908B936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73737"/>
            <a:ext cx="8078787" cy="231063"/>
          </a:xfrm>
        </p:spPr>
        <p:txBody>
          <a:bodyPr>
            <a:noAutofit/>
          </a:bodyPr>
          <a:lstStyle/>
          <a:p>
            <a:r>
              <a:rPr lang="en-US" sz="1400"/>
              <a:t>LAPACK Naming Conventions II: Matrix Types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1A0B6A6-F915-C447-949B-2D82D46D9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169280"/>
              </p:ext>
            </p:extLst>
          </p:nvPr>
        </p:nvGraphicFramePr>
        <p:xfrm>
          <a:off x="121026" y="381000"/>
          <a:ext cx="4222374" cy="56007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466725">
                  <a:extLst>
                    <a:ext uri="{9D8B030D-6E8A-4147-A177-3AD203B41FA5}">
                      <a16:colId xmlns:a16="http://schemas.microsoft.com/office/drawing/2014/main" val="1360873432"/>
                    </a:ext>
                  </a:extLst>
                </a:gridCol>
                <a:gridCol w="3755649">
                  <a:extLst>
                    <a:ext uri="{9D8B030D-6E8A-4147-A177-3AD203B41FA5}">
                      <a16:colId xmlns:a16="http://schemas.microsoft.com/office/drawing/2014/main" val="3755025859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Name</a:t>
                      </a:r>
                    </a:p>
                  </a:txBody>
                  <a:tcPr marL="28575" marR="28575" marT="28575" marB="28575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Description</a:t>
                      </a:r>
                    </a:p>
                  </a:txBody>
                  <a:tcPr marL="28575" marR="28575" marT="28575" marB="28575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67464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BD</a:t>
                      </a:r>
                    </a:p>
                  </a:txBody>
                  <a:tcPr marL="28575" marR="28575" marT="28575" marB="28575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bidiagonal</a:t>
                      </a:r>
                    </a:p>
                  </a:txBody>
                  <a:tcPr marL="28575" marR="28575" marT="28575" marB="28575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449789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DI</a:t>
                      </a:r>
                    </a:p>
                  </a:txBody>
                  <a:tcPr marL="28575" marR="28575" marT="28575" marB="28575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diagonal</a:t>
                      </a:r>
                    </a:p>
                  </a:txBody>
                  <a:tcPr marL="28575" marR="28575" marT="28575" marB="28575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16684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GB</a:t>
                      </a:r>
                    </a:p>
                  </a:txBody>
                  <a:tcPr marL="28575" marR="28575" marT="28575" marB="28575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general band</a:t>
                      </a:r>
                    </a:p>
                  </a:txBody>
                  <a:tcPr marL="28575" marR="28575" marT="28575" marB="28575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917194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GE</a:t>
                      </a:r>
                    </a:p>
                  </a:txBody>
                  <a:tcPr marL="28575" marR="28575" marT="28575" marB="28575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general (i.e., </a:t>
                      </a:r>
                      <a:r>
                        <a:rPr lang="en-US" sz="1200" err="1"/>
                        <a:t>unsymmetric</a:t>
                      </a:r>
                      <a:r>
                        <a:rPr lang="en-US" sz="1200"/>
                        <a:t>, in some cases rectangular)</a:t>
                      </a:r>
                    </a:p>
                  </a:txBody>
                  <a:tcPr marL="28575" marR="28575" marT="28575" marB="28575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8755574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GG</a:t>
                      </a:r>
                    </a:p>
                  </a:txBody>
                  <a:tcPr marL="28575" marR="28575" marT="28575" marB="28575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general matrices, generalized problem (i.e., a pair of general matrices)</a:t>
                      </a:r>
                    </a:p>
                  </a:txBody>
                  <a:tcPr marL="28575" marR="28575" marT="28575" marB="28575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61866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GT</a:t>
                      </a:r>
                    </a:p>
                  </a:txBody>
                  <a:tcPr marL="28575" marR="28575" marT="28575" marB="28575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general tridiagonal</a:t>
                      </a:r>
                    </a:p>
                  </a:txBody>
                  <a:tcPr marL="28575" marR="28575" marT="28575" marB="28575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111758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HB</a:t>
                      </a:r>
                    </a:p>
                  </a:txBody>
                  <a:tcPr marL="28575" marR="28575" marT="28575" marB="28575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(complex) Hermitian band</a:t>
                      </a:r>
                    </a:p>
                  </a:txBody>
                  <a:tcPr marL="28575" marR="28575" marT="28575" marB="28575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030507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HE</a:t>
                      </a:r>
                    </a:p>
                  </a:txBody>
                  <a:tcPr marL="28575" marR="28575" marT="28575" marB="28575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(complex) Hermitian</a:t>
                      </a:r>
                    </a:p>
                  </a:txBody>
                  <a:tcPr marL="28575" marR="28575" marT="28575" marB="28575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1189038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HG</a:t>
                      </a:r>
                    </a:p>
                  </a:txBody>
                  <a:tcPr marL="28575" marR="28575" marT="28575" marB="28575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upper </a:t>
                      </a:r>
                      <a:r>
                        <a:rPr lang="en-US" sz="1200" err="1"/>
                        <a:t>Hessenberg</a:t>
                      </a:r>
                      <a:r>
                        <a:rPr lang="en-US" sz="1200"/>
                        <a:t> matrix, generalized problem (</a:t>
                      </a:r>
                      <a:r>
                        <a:rPr lang="en-US" sz="1200" err="1"/>
                        <a:t>i.e</a:t>
                      </a:r>
                      <a:r>
                        <a:rPr lang="en-US" sz="1200"/>
                        <a:t> a </a:t>
                      </a:r>
                      <a:r>
                        <a:rPr lang="en-US" sz="1200" err="1"/>
                        <a:t>Hessenberg</a:t>
                      </a:r>
                      <a:r>
                        <a:rPr lang="en-US" sz="1200"/>
                        <a:t> and a triangular matrix)</a:t>
                      </a:r>
                    </a:p>
                  </a:txBody>
                  <a:tcPr marL="28575" marR="28575" marT="28575" marB="28575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061889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HP</a:t>
                      </a:r>
                    </a:p>
                  </a:txBody>
                  <a:tcPr marL="28575" marR="28575" marT="28575" marB="28575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(complex) Hermitian, packed storage</a:t>
                      </a:r>
                    </a:p>
                  </a:txBody>
                  <a:tcPr marL="28575" marR="28575" marT="28575" marB="28575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282062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HS</a:t>
                      </a:r>
                    </a:p>
                  </a:txBody>
                  <a:tcPr marL="28575" marR="28575" marT="28575" marB="28575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upper </a:t>
                      </a:r>
                      <a:r>
                        <a:rPr lang="en-US" sz="1200" err="1"/>
                        <a:t>Hessenberg</a:t>
                      </a:r>
                      <a:endParaRPr lang="en-US" sz="1200"/>
                    </a:p>
                  </a:txBody>
                  <a:tcPr marL="28575" marR="28575" marT="28575" marB="28575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75351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OP</a:t>
                      </a:r>
                    </a:p>
                  </a:txBody>
                  <a:tcPr marL="28575" marR="28575" marT="28575" marB="28575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(real) orthogonal, packed storage</a:t>
                      </a:r>
                    </a:p>
                  </a:txBody>
                  <a:tcPr marL="28575" marR="28575" marT="28575" marB="28575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173096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OR</a:t>
                      </a:r>
                    </a:p>
                  </a:txBody>
                  <a:tcPr marL="28575" marR="28575" marT="28575" marB="28575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(real) orthogonal</a:t>
                      </a:r>
                    </a:p>
                  </a:txBody>
                  <a:tcPr marL="28575" marR="28575" marT="28575" marB="28575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001011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PB</a:t>
                      </a:r>
                    </a:p>
                  </a:txBody>
                  <a:tcPr marL="28575" marR="28575" marT="28575" marB="28575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symmetric or Hermitian positive definite band</a:t>
                      </a:r>
                    </a:p>
                  </a:txBody>
                  <a:tcPr marL="28575" marR="28575" marT="28575" marB="28575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641161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88B9BC2-48CC-5347-970D-B4E641A00E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606958"/>
              </p:ext>
            </p:extLst>
          </p:nvPr>
        </p:nvGraphicFramePr>
        <p:xfrm>
          <a:off x="4724400" y="381000"/>
          <a:ext cx="4191000" cy="554355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466725">
                  <a:extLst>
                    <a:ext uri="{9D8B030D-6E8A-4147-A177-3AD203B41FA5}">
                      <a16:colId xmlns:a16="http://schemas.microsoft.com/office/drawing/2014/main" val="1360873432"/>
                    </a:ext>
                  </a:extLst>
                </a:gridCol>
                <a:gridCol w="3724275">
                  <a:extLst>
                    <a:ext uri="{9D8B030D-6E8A-4147-A177-3AD203B41FA5}">
                      <a16:colId xmlns:a16="http://schemas.microsoft.com/office/drawing/2014/main" val="3755025859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Name</a:t>
                      </a:r>
                    </a:p>
                  </a:txBody>
                  <a:tcPr marL="28575" marR="28575" marT="28575" marB="28575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Description</a:t>
                      </a:r>
                    </a:p>
                  </a:txBody>
                  <a:tcPr marL="28575" marR="28575" marT="28575" marB="28575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67464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PO</a:t>
                      </a:r>
                    </a:p>
                  </a:txBody>
                  <a:tcPr marL="28575" marR="28575" marT="28575" marB="28575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symmetric or Hermitian positive definite</a:t>
                      </a:r>
                    </a:p>
                  </a:txBody>
                  <a:tcPr marL="28575" marR="28575" marT="28575" marB="28575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443485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PP</a:t>
                      </a:r>
                    </a:p>
                  </a:txBody>
                  <a:tcPr marL="28575" marR="28575" marT="28575" marB="28575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symmetric or Hermitian positive definite, packed storage</a:t>
                      </a:r>
                    </a:p>
                  </a:txBody>
                  <a:tcPr marL="28575" marR="28575" marT="28575" marB="28575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671171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PT</a:t>
                      </a:r>
                    </a:p>
                  </a:txBody>
                  <a:tcPr marL="28575" marR="28575" marT="28575" marB="28575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symmetric or Hermitian positive definite tridiagonal</a:t>
                      </a:r>
                    </a:p>
                  </a:txBody>
                  <a:tcPr marL="28575" marR="28575" marT="28575" marB="28575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530602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SB</a:t>
                      </a:r>
                    </a:p>
                  </a:txBody>
                  <a:tcPr marL="28575" marR="28575" marT="28575" marB="28575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(real) symmetric band</a:t>
                      </a:r>
                    </a:p>
                  </a:txBody>
                  <a:tcPr marL="28575" marR="28575" marT="28575" marB="28575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615756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SP</a:t>
                      </a:r>
                    </a:p>
                  </a:txBody>
                  <a:tcPr marL="28575" marR="28575" marT="28575" marB="28575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symmetric, packed storage</a:t>
                      </a:r>
                    </a:p>
                  </a:txBody>
                  <a:tcPr marL="28575" marR="28575" marT="28575" marB="28575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198489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ST</a:t>
                      </a:r>
                    </a:p>
                  </a:txBody>
                  <a:tcPr marL="28575" marR="28575" marT="28575" marB="28575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(real) symmetric tridiagonal</a:t>
                      </a:r>
                    </a:p>
                  </a:txBody>
                  <a:tcPr marL="28575" marR="28575" marT="28575" marB="28575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566017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SY</a:t>
                      </a:r>
                    </a:p>
                  </a:txBody>
                  <a:tcPr marL="28575" marR="28575" marT="28575" marB="28575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symmetric</a:t>
                      </a:r>
                    </a:p>
                  </a:txBody>
                  <a:tcPr marL="28575" marR="28575" marT="28575" marB="28575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726408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TB</a:t>
                      </a:r>
                    </a:p>
                  </a:txBody>
                  <a:tcPr marL="28575" marR="28575" marT="28575" marB="28575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triangular band</a:t>
                      </a:r>
                    </a:p>
                  </a:txBody>
                  <a:tcPr marL="28575" marR="28575" marT="28575" marB="28575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7399658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TG</a:t>
                      </a:r>
                    </a:p>
                  </a:txBody>
                  <a:tcPr marL="28575" marR="28575" marT="28575" marB="28575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triangular matrices, generalized problem (i.e., a pair of triangular matrices)</a:t>
                      </a:r>
                    </a:p>
                  </a:txBody>
                  <a:tcPr marL="28575" marR="28575" marT="28575" marB="28575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2160695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TP</a:t>
                      </a:r>
                    </a:p>
                  </a:txBody>
                  <a:tcPr marL="28575" marR="28575" marT="28575" marB="28575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triangular, packed storage</a:t>
                      </a:r>
                    </a:p>
                  </a:txBody>
                  <a:tcPr marL="28575" marR="28575" marT="28575" marB="28575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661325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TR</a:t>
                      </a:r>
                    </a:p>
                  </a:txBody>
                  <a:tcPr marL="28575" marR="28575" marT="28575" marB="28575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triangular (or in some cases quasi-triangular)</a:t>
                      </a:r>
                    </a:p>
                  </a:txBody>
                  <a:tcPr marL="28575" marR="28575" marT="28575" marB="28575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891161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TZ</a:t>
                      </a:r>
                    </a:p>
                  </a:txBody>
                  <a:tcPr marL="28575" marR="28575" marT="28575" marB="28575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trapezoidal</a:t>
                      </a:r>
                    </a:p>
                  </a:txBody>
                  <a:tcPr marL="28575" marR="28575" marT="28575" marB="28575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581397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UN</a:t>
                      </a:r>
                    </a:p>
                  </a:txBody>
                  <a:tcPr marL="28575" marR="28575" marT="28575" marB="28575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(complex) unitary</a:t>
                      </a:r>
                    </a:p>
                  </a:txBody>
                  <a:tcPr marL="28575" marR="28575" marT="28575" marB="28575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189522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UP</a:t>
                      </a:r>
                    </a:p>
                  </a:txBody>
                  <a:tcPr marL="28575" marR="28575" marT="28575" marB="28575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(complex) unitary, packed storage</a:t>
                      </a:r>
                    </a:p>
                  </a:txBody>
                  <a:tcPr marL="28575" marR="28575" marT="28575" marB="28575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1193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5787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39CFAE-8E0A-E446-9D03-2EF83940FD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81A37-804E-5D4C-9E6F-E78347681C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112109"/>
            <a:ext cx="8691562" cy="53275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Cache-based architectures: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Perform floating-point operations (flops) at very fast rates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Fetch data from memory at a much slower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Matrix-matrix multiplication (</a:t>
            </a:r>
            <a:r>
              <a:rPr lang="en-US" sz="2000" err="1"/>
              <a:t>gemm</a:t>
            </a:r>
            <a:r>
              <a:rPr lang="en-US" sz="2000"/>
              <a:t>) the memory bandwidth bottleneck can be overcome by moving submatrices into the processor cache(s) and amortizing the overhead over a large number of flops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Given a high-performance implementation of </a:t>
            </a:r>
            <a:r>
              <a:rPr lang="en-US" sz="2000" err="1"/>
              <a:t>gemm</a:t>
            </a:r>
            <a:r>
              <a:rPr lang="en-US" sz="2000"/>
              <a:t>, other operations can attain high performance if the bulk of the computation can be cast in terms of </a:t>
            </a:r>
            <a:r>
              <a:rPr lang="en-US" sz="2000" err="1"/>
              <a:t>gemm</a:t>
            </a:r>
            <a:endParaRPr lang="en-US" sz="20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This is property of blocked algorithms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For this reason LAPACK considers different matrix types and representations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09458B-4D55-8C40-8DAF-33908B936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LAPACK: Matrices &amp; Performance I</a:t>
            </a:r>
          </a:p>
        </p:txBody>
      </p:sp>
    </p:spTree>
    <p:extLst>
      <p:ext uri="{BB962C8B-B14F-4D97-AF65-F5344CB8AC3E}">
        <p14:creationId xmlns:p14="http://schemas.microsoft.com/office/powerpoint/2010/main" val="938072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39CFAE-8E0A-E446-9D03-2EF83940FD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ED81A37-804E-5D4C-9E6F-E78347681CFA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227013" y="1112109"/>
                <a:ext cx="8691562" cy="5327538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/>
                  <a:t>The performance of an implementation is measured in terms of the rate at which flops are performed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/>
                  <a:t>The </a:t>
                </a:r>
                <a:r>
                  <a:rPr lang="en-US" sz="2000" b="1"/>
                  <a:t>maximal rate</a:t>
                </a:r>
                <a:r>
                  <a:rPr lang="en-US" sz="2000"/>
                  <a:t> that can be attained by an architecture: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/>
                  <a:t>(</a:t>
                </a:r>
                <a:r>
                  <a:rPr lang="en-US" sz="2000" i="1"/>
                  <a:t>processor clock rate</a:t>
                </a:r>
                <a:r>
                  <a:rPr lang="en-US" sz="2000"/>
                  <a:t>) x (</a:t>
                </a:r>
                <a:r>
                  <a:rPr lang="en-US" sz="2000" i="1"/>
                  <a:t># of flops performed per clock cycle</a:t>
                </a:r>
                <a:r>
                  <a:rPr lang="en-US" sz="200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b="1"/>
                  <a:t>Rate of computation:</a:t>
                </a:r>
                <a:r>
                  <a:rPr lang="en-US" sz="2000"/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/>
                  <a:t>(</a:t>
                </a:r>
                <a:r>
                  <a:rPr lang="en-US" sz="2000" i="1"/>
                  <a:t># of flops required for computation</a:t>
                </a:r>
                <a:r>
                  <a:rPr lang="en-US" sz="2000"/>
                  <a:t>) / (</a:t>
                </a:r>
                <a:r>
                  <a:rPr lang="en-US" sz="2000" i="1"/>
                  <a:t>computing time</a:t>
                </a:r>
                <a:r>
                  <a:rPr lang="en-US" sz="200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b="1"/>
                  <a:t>Gigaflops</a:t>
                </a:r>
                <a:r>
                  <a:rPr lang="en-US" sz="2000"/>
                  <a:t> (or </a:t>
                </a:r>
                <a:r>
                  <a:rPr lang="en-US" sz="2000" b="1"/>
                  <a:t>GFLOPS</a:t>
                </a:r>
                <a:r>
                  <a:rPr lang="en-US" sz="2000"/>
                  <a:t>): a billion flops per second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/>
                  <a:t>Ex. an implementation that computes an operation that requires f flops in t seconds attains a rate of</a:t>
                </a:r>
                <a:br>
                  <a:rPr lang="en-US" sz="2000"/>
                </a:br>
                <a:br>
                  <a:rPr lang="en-US" sz="200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−9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GFLOPS</m:t>
                    </m:r>
                  </m:oMath>
                </a14:m>
                <a:endParaRPr lang="en-US" sz="200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ED81A37-804E-5D4C-9E6F-E78347681C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227013" y="1112109"/>
                <a:ext cx="8691562" cy="5327538"/>
              </a:xfrm>
              <a:blipFill>
                <a:blip r:embed="rId2"/>
                <a:stretch>
                  <a:fillRect l="-584" t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0609458B-4D55-8C40-8DAF-33908B936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LAPACK: Matrices &amp; Performance II</a:t>
            </a:r>
          </a:p>
        </p:txBody>
      </p:sp>
    </p:spTree>
    <p:extLst>
      <p:ext uri="{BB962C8B-B14F-4D97-AF65-F5344CB8AC3E}">
        <p14:creationId xmlns:p14="http://schemas.microsoft.com/office/powerpoint/2010/main" val="2219529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C02DF89-BD1A-4144-A71C-0FF2EFDD3902}"/>
              </a:ext>
            </a:extLst>
          </p:cNvPr>
          <p:cNvSpPr/>
          <p:nvPr/>
        </p:nvSpPr>
        <p:spPr>
          <a:xfrm>
            <a:off x="0" y="5638800"/>
            <a:ext cx="9144000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39CFAE-8E0A-E446-9D03-2EF83940FD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ED81A37-804E-5D4C-9E6F-E78347681CFA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227013" y="1112109"/>
                <a:ext cx="8691562" cy="5327538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b="1"/>
                  <a:t>LU Factorization:</a:t>
                </a:r>
                <a:r>
                  <a:rPr lang="en-US" sz="2000"/>
                  <a:t> find upper and lower triangular matrices </a:t>
                </a:r>
                <a:r>
                  <a:rPr lang="en-US" sz="2000" b="1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U</a:t>
                </a:r>
                <a:r>
                  <a:rPr lang="en-US" sz="2000"/>
                  <a:t>, </a:t>
                </a:r>
                <a:r>
                  <a:rPr lang="en-US" sz="2000" b="1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en-US" sz="2000"/>
                  <a:t>, resp. such that: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𝑳𝑼</m:t>
                    </m:r>
                  </m:oMath>
                </a14:m>
                <a:endParaRPr lang="en-US" sz="2000" b="1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b="1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ED81A37-804E-5D4C-9E6F-E78347681C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227013" y="1112109"/>
                <a:ext cx="8691562" cy="5327538"/>
              </a:xfrm>
              <a:blipFill>
                <a:blip r:embed="rId2"/>
                <a:stretch>
                  <a:fillRect l="-584" t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0609458B-4D55-8C40-8DAF-33908B936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LAPACK: Matrices &amp; Performance III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4063E1-1719-8741-8CA6-02AEC26FC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83" y="1888622"/>
            <a:ext cx="7949435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876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 &amp; References: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Based on:</a:t>
            </a:r>
          </a:p>
          <a:p>
            <a:pPr lvl="1"/>
            <a:r>
              <a:rPr lang="en-US" sz="1800" dirty="0"/>
              <a:t>Slides prepared by Jim </a:t>
            </a:r>
            <a:r>
              <a:rPr lang="en-US" sz="1800" dirty="0" err="1"/>
              <a:t>Demmel</a:t>
            </a:r>
            <a:r>
              <a:rPr lang="en-US" sz="1800" dirty="0"/>
              <a:t>, UC-Berkeley</a:t>
            </a:r>
          </a:p>
          <a:p>
            <a:pPr lvl="1"/>
            <a:r>
              <a:rPr lang="en-US" sz="1800" dirty="0"/>
              <a:t>“Parallel &amp; Cluster Computing” slides prepared by Henry </a:t>
            </a:r>
            <a:r>
              <a:rPr lang="en-US" sz="1800" dirty="0" err="1"/>
              <a:t>Neeman</a:t>
            </a:r>
            <a:r>
              <a:rPr lang="en-US" sz="1800" dirty="0"/>
              <a:t>, U-Oklahoma</a:t>
            </a:r>
          </a:p>
          <a:p>
            <a:pPr lvl="1"/>
            <a:r>
              <a:rPr lang="en-US" sz="1800" dirty="0"/>
              <a:t>Intel MKL Developer Reference 2019</a:t>
            </a:r>
          </a:p>
          <a:p>
            <a:pPr lvl="1"/>
            <a:r>
              <a:rPr lang="en-US" sz="1800" dirty="0"/>
              <a:t>”Linear Algebra Libraries for High- Performance Computing: Scientific Computing with Multicore and Accelerators” slides by Jack </a:t>
            </a:r>
            <a:r>
              <a:rPr lang="en-US" sz="1800" dirty="0" err="1"/>
              <a:t>Dongarra</a:t>
            </a:r>
            <a:r>
              <a:rPr lang="en-US" sz="1800" dirty="0"/>
              <a:t>, U-Tennessee &amp; Oak Ridge National Lab </a:t>
            </a:r>
          </a:p>
          <a:p>
            <a:pPr lvl="1"/>
            <a:r>
              <a:rPr lang="en-US" sz="1800" dirty="0"/>
              <a:t>Intel “Getting Started Tutorial: Using the Intel® Math Kernel Library for Matrix Multiplication”</a:t>
            </a:r>
          </a:p>
          <a:p>
            <a:pPr lvl="1"/>
            <a:r>
              <a:rPr lang="en-US" sz="1800" dirty="0"/>
              <a:t>Intel “Notes for Intel MKL Vector Statistics”</a:t>
            </a:r>
          </a:p>
          <a:p>
            <a:pPr lvl="1"/>
            <a:r>
              <a:rPr lang="en-US" sz="1800" dirty="0"/>
              <a:t>Intel MKL </a:t>
            </a:r>
            <a:r>
              <a:rPr lang="en-US" sz="1800" dirty="0" err="1"/>
              <a:t>Cookbok</a:t>
            </a:r>
            <a:endParaRPr lang="en-US" sz="1800" dirty="0"/>
          </a:p>
          <a:p>
            <a:pPr lvl="1"/>
            <a:r>
              <a:rPr lang="en-US" sz="1800" dirty="0"/>
              <a:t>Intel “Application Notes for Intel Math Kernel Library Summary Statistics”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C484-7E24-447E-8CB0-5149A4D34DEF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1554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C02DF89-BD1A-4144-A71C-0FF2EFDD3902}"/>
              </a:ext>
            </a:extLst>
          </p:cNvPr>
          <p:cNvSpPr/>
          <p:nvPr/>
        </p:nvSpPr>
        <p:spPr>
          <a:xfrm>
            <a:off x="0" y="5638800"/>
            <a:ext cx="9144000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39CFAE-8E0A-E446-9D03-2EF83940FD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09458B-4D55-8C40-8DAF-33908B936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LAPACK: Matrices &amp; Performance IV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643818-ECAA-CD4E-BA67-B868AB0D8EA7}"/>
              </a:ext>
            </a:extLst>
          </p:cNvPr>
          <p:cNvGrpSpPr/>
          <p:nvPr/>
        </p:nvGrpSpPr>
        <p:grpSpPr>
          <a:xfrm>
            <a:off x="1447800" y="1600200"/>
            <a:ext cx="6248400" cy="5029200"/>
            <a:chOff x="1461050" y="1752600"/>
            <a:chExt cx="6248400" cy="5029200"/>
          </a:xfrm>
        </p:grpSpPr>
        <p:pic>
          <p:nvPicPr>
            <p:cNvPr id="8" name="Picture 3" descr="llcbench_blas_compare">
              <a:extLst>
                <a:ext uri="{FF2B5EF4-FFF2-40B4-BE49-F238E27FC236}">
                  <a16:creationId xmlns:a16="http://schemas.microsoft.com/office/drawing/2014/main" id="{50F0C1A3-ABC5-D348-8166-DDBA19F941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1050" y="1752600"/>
              <a:ext cx="6248400" cy="482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 Box 7">
              <a:extLst>
                <a:ext uri="{FF2B5EF4-FFF2-40B4-BE49-F238E27FC236}">
                  <a16:creationId xmlns:a16="http://schemas.microsoft.com/office/drawing/2014/main" id="{0D238E38-35DB-434C-9280-CE0AA1B28F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9250" y="6200775"/>
              <a:ext cx="5260975" cy="581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sz="1600" b="1"/>
                <a:t>DGEMM</a:t>
              </a:r>
              <a:r>
                <a:rPr lang="en-US" altLang="en-US" sz="1600"/>
                <a:t>: </a:t>
              </a:r>
              <a:r>
                <a:rPr lang="en-US" altLang="en-US" sz="1600" b="1"/>
                <a:t>D</a:t>
              </a:r>
              <a:r>
                <a:rPr lang="en-US" altLang="en-US" sz="1600"/>
                <a:t>ouble precision </a:t>
              </a:r>
              <a:r>
                <a:rPr lang="en-US" altLang="en-US" sz="1600" b="1" err="1"/>
                <a:t>GE</a:t>
              </a:r>
              <a:r>
                <a:rPr lang="en-US" altLang="en-US" sz="1600" err="1"/>
                <a:t>neral</a:t>
              </a:r>
              <a:r>
                <a:rPr lang="en-US" altLang="en-US" sz="1600"/>
                <a:t> </a:t>
              </a:r>
              <a:r>
                <a:rPr lang="en-US" altLang="en-US" sz="1600" b="1"/>
                <a:t>M</a:t>
              </a:r>
              <a:r>
                <a:rPr lang="en-US" altLang="en-US" sz="1600"/>
                <a:t>atrix-</a:t>
              </a:r>
              <a:r>
                <a:rPr lang="en-US" altLang="en-US" sz="1600" b="1"/>
                <a:t>M</a:t>
              </a:r>
              <a:r>
                <a:rPr lang="en-US" altLang="en-US" sz="1600"/>
                <a:t>atrix multiply</a:t>
              </a:r>
            </a:p>
            <a:p>
              <a:pPr algn="l"/>
              <a:r>
                <a:rPr lang="en-US" altLang="en-US" sz="1600" b="1"/>
                <a:t>DGEMV</a:t>
              </a:r>
              <a:r>
                <a:rPr lang="en-US" altLang="en-US" sz="1600"/>
                <a:t>:  </a:t>
              </a:r>
              <a:r>
                <a:rPr lang="en-US" altLang="en-US" sz="1600" b="1"/>
                <a:t>D</a:t>
              </a:r>
              <a:r>
                <a:rPr lang="en-US" altLang="en-US" sz="1600"/>
                <a:t>ouble precision </a:t>
              </a:r>
              <a:r>
                <a:rPr lang="en-US" altLang="en-US" sz="1600" b="1" err="1"/>
                <a:t>GE</a:t>
              </a:r>
              <a:r>
                <a:rPr lang="en-US" altLang="en-US" sz="1600" err="1"/>
                <a:t>neral</a:t>
              </a:r>
              <a:r>
                <a:rPr lang="en-US" altLang="en-US" sz="1600"/>
                <a:t> </a:t>
              </a:r>
              <a:r>
                <a:rPr lang="en-US" altLang="en-US" sz="1600" b="1"/>
                <a:t>M</a:t>
              </a:r>
              <a:r>
                <a:rPr lang="en-US" altLang="en-US" sz="1600"/>
                <a:t>atrix-</a:t>
              </a:r>
              <a:r>
                <a:rPr lang="en-US" altLang="en-US" sz="1600" b="1"/>
                <a:t>V</a:t>
              </a:r>
              <a:r>
                <a:rPr lang="en-US" altLang="en-US" sz="1600"/>
                <a:t>ector multiply</a:t>
              </a: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81A37-804E-5D4C-9E6F-E78347681C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112109"/>
            <a:ext cx="8691562" cy="53275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/>
              <a:t>ATLAS vs. BLAS: Performance obtained in ATLAS by tuning block sizes to system cache(s)</a:t>
            </a:r>
          </a:p>
        </p:txBody>
      </p:sp>
    </p:spTree>
    <p:extLst>
      <p:ext uri="{BB962C8B-B14F-4D97-AF65-F5344CB8AC3E}">
        <p14:creationId xmlns:p14="http://schemas.microsoft.com/office/powerpoint/2010/main" val="1413085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39CFAE-8E0A-E446-9D03-2EF83940FD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ED81A37-804E-5D4C-9E6F-E78347681CFA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227013" y="418353"/>
                <a:ext cx="8691562" cy="6134847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/>
                  <a:t>Consider an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400"/>
                  <a:t> matrix 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b="1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b="1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b="1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b="1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b="1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b="1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b="1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b="1"/>
                  <a:t>Column Major Layout: </a:t>
                </a:r>
                <a:r>
                  <a:rPr lang="en-US" sz="1400"/>
                  <a:t>The first index </a:t>
                </a:r>
                <a:r>
                  <a:rPr lang="en-US" sz="1400" i="1" err="1"/>
                  <a:t>i</a:t>
                </a:r>
                <a:r>
                  <a:rPr lang="en-US" sz="1400" i="1"/>
                  <a:t> </a:t>
                </a:r>
                <a:r>
                  <a:rPr lang="en-US" sz="1400"/>
                  <a:t> of matrix elements </a:t>
                </a:r>
                <a:r>
                  <a:rPr lang="en-US" sz="1400" i="1" err="1"/>
                  <a:t>a</a:t>
                </a:r>
                <a:r>
                  <a:rPr lang="en-US" sz="1400" i="1" baseline="-25000" err="1"/>
                  <a:t>i</a:t>
                </a:r>
                <a:r>
                  <a:rPr lang="en-US" sz="1400" baseline="-25000" err="1"/>
                  <a:t>,</a:t>
                </a:r>
                <a:r>
                  <a:rPr lang="en-US" sz="1400" i="1" baseline="-25000" err="1"/>
                  <a:t>j</a:t>
                </a:r>
                <a:r>
                  <a:rPr lang="en-US" sz="1400"/>
                  <a:t> changes faster than the second index when accessing sequential memory locations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/>
                  <a:t>The matrix elements are located in memory according to the sequence: </a:t>
                </a:r>
                <a:br>
                  <a:rPr lang="en-US" sz="1400"/>
                </a:br>
                <a:br>
                  <a:rPr lang="en-US" sz="1400"/>
                </a:br>
                <a:r>
                  <a:rPr lang="en-US" sz="1400"/>
                  <a:t>			{</a:t>
                </a:r>
                <a:r>
                  <a:rPr lang="en-US" sz="1400" i="1"/>
                  <a:t>a</a:t>
                </a:r>
                <a:r>
                  <a:rPr lang="en-US" sz="1400" baseline="-25000"/>
                  <a:t>1,1 </a:t>
                </a:r>
                <a:r>
                  <a:rPr lang="en-US" sz="1400" i="1"/>
                  <a:t>a</a:t>
                </a:r>
                <a:r>
                  <a:rPr lang="en-US" sz="1400" baseline="-25000"/>
                  <a:t>2,1</a:t>
                </a:r>
                <a:r>
                  <a:rPr lang="en-US" sz="1400"/>
                  <a:t> ... </a:t>
                </a:r>
                <a:r>
                  <a:rPr lang="en-US" sz="1400" i="1"/>
                  <a:t>a</a:t>
                </a:r>
                <a:r>
                  <a:rPr lang="en-US" sz="1400" i="1" baseline="-25000"/>
                  <a:t>M</a:t>
                </a:r>
                <a:r>
                  <a:rPr lang="en-US" sz="1400" baseline="-25000"/>
                  <a:t>,1 </a:t>
                </a:r>
                <a:r>
                  <a:rPr lang="en-US" sz="1400" i="1"/>
                  <a:t>a</a:t>
                </a:r>
                <a:r>
                  <a:rPr lang="en-US" sz="1400" baseline="-25000"/>
                  <a:t>1,2 </a:t>
                </a:r>
                <a:r>
                  <a:rPr lang="en-US" sz="1400" i="1"/>
                  <a:t>a</a:t>
                </a:r>
                <a:r>
                  <a:rPr lang="en-US" sz="1400" baseline="-25000"/>
                  <a:t>2,2</a:t>
                </a:r>
                <a:r>
                  <a:rPr lang="en-US" sz="1400"/>
                  <a:t> ... </a:t>
                </a:r>
                <a:r>
                  <a:rPr lang="en-US" sz="1400" i="1"/>
                  <a:t>a</a:t>
                </a:r>
                <a:r>
                  <a:rPr lang="en-US" sz="1400" i="1" baseline="-25000"/>
                  <a:t>M</a:t>
                </a:r>
                <a:r>
                  <a:rPr lang="en-US" sz="1400" baseline="-25000"/>
                  <a:t>,2</a:t>
                </a:r>
                <a:r>
                  <a:rPr lang="en-US" sz="1400"/>
                  <a:t> ... ... </a:t>
                </a:r>
                <a:r>
                  <a:rPr lang="en-US" sz="1400" i="1"/>
                  <a:t>a</a:t>
                </a:r>
                <a:r>
                  <a:rPr lang="en-US" sz="1400" baseline="-25000"/>
                  <a:t>1,</a:t>
                </a:r>
                <a:r>
                  <a:rPr lang="en-US" sz="1400" i="1" baseline="-25000"/>
                  <a:t>N </a:t>
                </a:r>
                <a:r>
                  <a:rPr lang="en-US" sz="1400" i="1"/>
                  <a:t>a</a:t>
                </a:r>
                <a:r>
                  <a:rPr lang="en-US" sz="1400" baseline="-25000"/>
                  <a:t>2,</a:t>
                </a:r>
                <a:r>
                  <a:rPr lang="en-US" sz="1400" i="1" baseline="-25000"/>
                  <a:t>N</a:t>
                </a:r>
                <a:r>
                  <a:rPr lang="en-US" sz="1400"/>
                  <a:t> ... </a:t>
                </a:r>
                <a:r>
                  <a:rPr lang="en-US" sz="1400" i="1" err="1"/>
                  <a:t>a</a:t>
                </a:r>
                <a:r>
                  <a:rPr lang="en-US" sz="1400" i="1" baseline="-25000" err="1"/>
                  <a:t>M</a:t>
                </a:r>
                <a:r>
                  <a:rPr lang="en-US" sz="1400" baseline="-25000" err="1"/>
                  <a:t>,</a:t>
                </a:r>
                <a:r>
                  <a:rPr lang="en-US" sz="1400" i="1" baseline="-25000" err="1"/>
                  <a:t>N</a:t>
                </a:r>
                <a:r>
                  <a:rPr lang="en-US" sz="1400"/>
                  <a:t>}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b="1"/>
                  <a:t>Row Major Layout:</a:t>
                </a:r>
                <a:r>
                  <a:rPr lang="en-US" sz="1400"/>
                  <a:t> The second index </a:t>
                </a:r>
                <a:r>
                  <a:rPr lang="en-US" sz="1400" i="1"/>
                  <a:t>j</a:t>
                </a:r>
                <a:r>
                  <a:rPr lang="en-US" sz="1400"/>
                  <a:t> of matrix elements </a:t>
                </a:r>
                <a:r>
                  <a:rPr lang="en-US" sz="1400" i="1" err="1"/>
                  <a:t>a</a:t>
                </a:r>
                <a:r>
                  <a:rPr lang="en-US" sz="1400" i="1" baseline="-25000" err="1"/>
                  <a:t>i</a:t>
                </a:r>
                <a:r>
                  <a:rPr lang="en-US" sz="1400" baseline="-25000" err="1"/>
                  <a:t>,</a:t>
                </a:r>
                <a:r>
                  <a:rPr lang="en-US" sz="1400" i="1" baseline="-25000" err="1"/>
                  <a:t>j</a:t>
                </a:r>
                <a:r>
                  <a:rPr lang="en-US" sz="1400"/>
                  <a:t> changes faster than the first index when accessing sequential memory locations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/>
                  <a:t>The matrix elements are located in memory according to this sequence:</a:t>
                </a:r>
                <a:br>
                  <a:rPr lang="en-US" sz="1400"/>
                </a:br>
                <a:br>
                  <a:rPr lang="en-US" sz="1400"/>
                </a:br>
                <a:r>
                  <a:rPr lang="en-US" sz="1400"/>
                  <a:t>			{</a:t>
                </a:r>
                <a:r>
                  <a:rPr lang="en-US" sz="1400" i="1"/>
                  <a:t>a</a:t>
                </a:r>
                <a:r>
                  <a:rPr lang="en-US" sz="1400" baseline="-25000"/>
                  <a:t>1,1 </a:t>
                </a:r>
                <a:r>
                  <a:rPr lang="en-US" sz="1400" i="1"/>
                  <a:t>a</a:t>
                </a:r>
                <a:r>
                  <a:rPr lang="en-US" sz="1400" baseline="-25000"/>
                  <a:t>1,2</a:t>
                </a:r>
                <a:r>
                  <a:rPr lang="en-US" sz="1400"/>
                  <a:t> ... </a:t>
                </a:r>
                <a:r>
                  <a:rPr lang="en-US" sz="1400" i="1"/>
                  <a:t>a</a:t>
                </a:r>
                <a:r>
                  <a:rPr lang="en-US" sz="1400" baseline="-25000"/>
                  <a:t>1,</a:t>
                </a:r>
                <a:r>
                  <a:rPr lang="en-US" sz="1400" i="1" baseline="-25000"/>
                  <a:t>N </a:t>
                </a:r>
                <a:r>
                  <a:rPr lang="en-US" sz="1400" i="1"/>
                  <a:t>a</a:t>
                </a:r>
                <a:r>
                  <a:rPr lang="en-US" sz="1400" baseline="-25000"/>
                  <a:t>2,1 </a:t>
                </a:r>
                <a:r>
                  <a:rPr lang="en-US" sz="1400" i="1"/>
                  <a:t>a</a:t>
                </a:r>
                <a:r>
                  <a:rPr lang="en-US" sz="1400" baseline="-25000"/>
                  <a:t>2,2</a:t>
                </a:r>
                <a:r>
                  <a:rPr lang="en-US" sz="1400"/>
                  <a:t> ... </a:t>
                </a:r>
                <a:r>
                  <a:rPr lang="en-US" sz="1400" i="1"/>
                  <a:t>a</a:t>
                </a:r>
                <a:r>
                  <a:rPr lang="en-US" sz="1400" baseline="-25000"/>
                  <a:t>2,</a:t>
                </a:r>
                <a:r>
                  <a:rPr lang="en-US" sz="1400" i="1" baseline="-25000"/>
                  <a:t>N</a:t>
                </a:r>
                <a:r>
                  <a:rPr lang="en-US" sz="1400"/>
                  <a:t> ... ... </a:t>
                </a:r>
                <a:r>
                  <a:rPr lang="en-US" sz="1400" i="1"/>
                  <a:t>a</a:t>
                </a:r>
                <a:r>
                  <a:rPr lang="en-US" sz="1400" i="1" baseline="-25000"/>
                  <a:t>N</a:t>
                </a:r>
                <a:r>
                  <a:rPr lang="en-US" sz="1400" baseline="-25000"/>
                  <a:t>,1 </a:t>
                </a:r>
                <a:r>
                  <a:rPr lang="en-US" sz="1400" i="1"/>
                  <a:t>a</a:t>
                </a:r>
                <a:r>
                  <a:rPr lang="en-US" sz="1400" i="1" baseline="-25000"/>
                  <a:t>N</a:t>
                </a:r>
                <a:r>
                  <a:rPr lang="en-US" sz="1400" baseline="-25000"/>
                  <a:t>,2</a:t>
                </a:r>
                <a:r>
                  <a:rPr lang="en-US" sz="1400"/>
                  <a:t> ... </a:t>
                </a:r>
                <a:r>
                  <a:rPr lang="en-US" sz="1400" i="1" err="1"/>
                  <a:t>a</a:t>
                </a:r>
                <a:r>
                  <a:rPr lang="en-US" sz="1400" i="1" baseline="-25000" err="1"/>
                  <a:t>M</a:t>
                </a:r>
                <a:r>
                  <a:rPr lang="en-US" sz="1400" baseline="-25000" err="1"/>
                  <a:t>,</a:t>
                </a:r>
                <a:r>
                  <a:rPr lang="en-US" sz="1400" i="1" baseline="-25000" err="1"/>
                  <a:t>N</a:t>
                </a:r>
                <a:r>
                  <a:rPr lang="en-US" sz="1400"/>
                  <a:t>}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1400" b="1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ED81A37-804E-5D4C-9E6F-E78347681C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227013" y="418353"/>
                <a:ext cx="8691562" cy="6134847"/>
              </a:xfrm>
              <a:blipFill>
                <a:blip r:embed="rId2"/>
                <a:stretch>
                  <a:fillRect l="-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3">
            <a:extLst>
              <a:ext uri="{FF2B5EF4-FFF2-40B4-BE49-F238E27FC236}">
                <a16:creationId xmlns:a16="http://schemas.microsoft.com/office/drawing/2014/main" id="{BAC1844E-25CA-1C4D-9D19-DC146A9D93DD}"/>
              </a:ext>
            </a:extLst>
          </p:cNvPr>
          <p:cNvSpPr txBox="1">
            <a:spLocks/>
          </p:cNvSpPr>
          <p:nvPr/>
        </p:nvSpPr>
        <p:spPr>
          <a:xfrm>
            <a:off x="227012" y="73737"/>
            <a:ext cx="8078787" cy="2310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1400"/>
              <a:t>LAPACK: Matrix Storage Layout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F4A243-3C41-EC4E-A942-EF76889D0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800100"/>
            <a:ext cx="58674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008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39CFAE-8E0A-E446-9D03-2EF83940FD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ED81A37-804E-5D4C-9E6F-E78347681CFA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227013" y="418353"/>
                <a:ext cx="8691562" cy="6134847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/>
                  <a:t>Consider an </a:t>
                </a:r>
                <a14:m>
                  <m:oMath xmlns:m="http://schemas.openxmlformats.org/officeDocument/2006/math">
                    <m:r>
                      <a:rPr lang="en-US" sz="1400" b="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400" b="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400" b="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400"/>
                  <a:t> matrix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b="1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b="1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b="1"/>
                  <a:t>Full Storage: </a:t>
                </a:r>
                <a:r>
                  <a:rPr lang="en-US" sz="1400"/>
                  <a:t>A is stored in a one-dimensional array a, where </a:t>
                </a:r>
                <a:r>
                  <a:rPr lang="en-US" sz="1400" i="1" err="1"/>
                  <a:t>a</a:t>
                </a:r>
                <a:r>
                  <a:rPr lang="en-US" sz="1400" i="1" baseline="-25000" err="1"/>
                  <a:t>i</a:t>
                </a:r>
                <a:r>
                  <a:rPr lang="en-US" sz="1400" baseline="-25000" err="1"/>
                  <a:t>,</a:t>
                </a:r>
                <a:r>
                  <a:rPr lang="en-US" sz="1400" i="1" baseline="-25000" err="1"/>
                  <a:t>j</a:t>
                </a:r>
                <a:r>
                  <a:rPr lang="en-US" sz="1400"/>
                  <a:t> := </a:t>
                </a:r>
                <a:r>
                  <a:rPr lang="en-US" sz="1400" i="1"/>
                  <a:t>a</a:t>
                </a:r>
                <a:r>
                  <a:rPr lang="en-US" sz="1400"/>
                  <a:t>[</a:t>
                </a:r>
                <a:r>
                  <a:rPr lang="en-US" sz="1400" i="1"/>
                  <a:t>k</a:t>
                </a:r>
                <a:r>
                  <a:rPr lang="en-US" sz="1400"/>
                  <a:t>] with </a:t>
                </a:r>
                <a:r>
                  <a:rPr lang="en-US" sz="1400" i="1"/>
                  <a:t>k</a:t>
                </a:r>
                <a:r>
                  <a:rPr lang="en-US" sz="1400"/>
                  <a:t>(</a:t>
                </a:r>
                <a:r>
                  <a:rPr lang="en-US" sz="1400" i="1" err="1"/>
                  <a:t>i</a:t>
                </a:r>
                <a:r>
                  <a:rPr lang="en-US" sz="1400"/>
                  <a:t>, </a:t>
                </a:r>
                <a:r>
                  <a:rPr lang="en-US" sz="1400" i="1"/>
                  <a:t>j</a:t>
                </a:r>
                <a:r>
                  <a:rPr lang="en-US" sz="1400"/>
                  <a:t>) mapping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/>
                  <a:t>Column major layout: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−1+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×</m:t>
                    </m:r>
                    <m:r>
                      <m:rPr>
                        <m:nor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lda</m:t>
                    </m:r>
                  </m:oMath>
                </a14:m>
                <a:endParaRPr lang="en-US" sz="140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/>
                  <a:t>Row major layout: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m:rPr>
                        <m:nor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lda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sz="14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b="1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Packed Storage:</a:t>
                </a:r>
                <a:r>
                  <a:rPr lang="en-US" sz="140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en-US"/>
                  <a:t>Compactly stores matrix elements when only one of upper or lower triangle is necessary to determine all of the elements of the matrix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/>
                  <a:t>Used for upper and lower triangular, symmetric, or Hermitian matrices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/>
                  <a:t>An 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 matrix is represented by a linear array </a:t>
                </a:r>
                <a:r>
                  <a:rPr lang="en-US" sz="1400"/>
                  <a:t>ap</a:t>
                </a:r>
                <a:r>
                  <a:rPr lang="en-US"/>
                  <a:t> of length 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/>
                  <a:t>Element </a:t>
                </a:r>
                <a:r>
                  <a:rPr lang="en-US" sz="1400" i="1" err="1"/>
                  <a:t>a</a:t>
                </a:r>
                <a:r>
                  <a:rPr lang="en-US" sz="1400" i="1" baseline="-25000" err="1"/>
                  <a:t>i</a:t>
                </a:r>
                <a:r>
                  <a:rPr lang="en-US" sz="1400" baseline="-25000" err="1"/>
                  <a:t>,</a:t>
                </a:r>
                <a:r>
                  <a:rPr lang="en-US" sz="1400" i="1" baseline="-25000" err="1"/>
                  <a:t>j</a:t>
                </a:r>
                <a:r>
                  <a:rPr lang="en-US" sz="1400"/>
                  <a:t> is stored as array element </a:t>
                </a:r>
                <a:r>
                  <a:rPr lang="en-US" sz="1400" i="1"/>
                  <a:t>a</a:t>
                </a:r>
                <a:r>
                  <a:rPr lang="en-US" sz="1400"/>
                  <a:t>[</a:t>
                </a:r>
                <a:r>
                  <a:rPr lang="en-US" sz="1400" i="1"/>
                  <a:t>k</a:t>
                </a:r>
                <a:r>
                  <a:rPr lang="en-US" sz="1400"/>
                  <a:t>] where the mapping of </a:t>
                </a:r>
                <a:r>
                  <a:rPr lang="en-US" sz="1400" i="1"/>
                  <a:t>k</a:t>
                </a:r>
                <a:r>
                  <a:rPr lang="en-US" sz="1400"/>
                  <a:t>(</a:t>
                </a:r>
                <a:r>
                  <a:rPr lang="en-US" sz="1400" i="1" err="1"/>
                  <a:t>i</a:t>
                </a:r>
                <a:r>
                  <a:rPr lang="en-US" sz="1400"/>
                  <a:t>, </a:t>
                </a:r>
                <a:r>
                  <a:rPr lang="en-US" sz="1400" i="1"/>
                  <a:t>j</a:t>
                </a:r>
                <a:r>
                  <a:rPr lang="en-US" sz="1400"/>
                  <a:t>) is defined by: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ED81A37-804E-5D4C-9E6F-E78347681C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227013" y="418353"/>
                <a:ext cx="8691562" cy="6134847"/>
              </a:xfrm>
              <a:blipFill>
                <a:blip r:embed="rId2"/>
                <a:stretch>
                  <a:fillRect l="-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3">
            <a:extLst>
              <a:ext uri="{FF2B5EF4-FFF2-40B4-BE49-F238E27FC236}">
                <a16:creationId xmlns:a16="http://schemas.microsoft.com/office/drawing/2014/main" id="{BAC1844E-25CA-1C4D-9D19-DC146A9D93DD}"/>
              </a:ext>
            </a:extLst>
          </p:cNvPr>
          <p:cNvSpPr txBox="1">
            <a:spLocks/>
          </p:cNvSpPr>
          <p:nvPr/>
        </p:nvSpPr>
        <p:spPr>
          <a:xfrm>
            <a:off x="227012" y="73737"/>
            <a:ext cx="8078787" cy="2310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1400"/>
              <a:t>LAPACK: Matrix Storage Schemes 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9A7883-92CD-C543-8966-0EE75EE9B1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150" y="152400"/>
            <a:ext cx="2425700" cy="121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D6CE92-5CB5-EC45-A78B-F6061C796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882" y="4480560"/>
            <a:ext cx="6222237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32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EA52AC7-C650-4142-B20A-B513EFC83653}"/>
              </a:ext>
            </a:extLst>
          </p:cNvPr>
          <p:cNvSpPr/>
          <p:nvPr/>
        </p:nvSpPr>
        <p:spPr>
          <a:xfrm>
            <a:off x="0" y="4724400"/>
            <a:ext cx="9144000" cy="210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39CFAE-8E0A-E446-9D03-2EF83940FD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ED81A37-804E-5D4C-9E6F-E78347681CFA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227013" y="418353"/>
                <a:ext cx="8691562" cy="6407712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b="1"/>
                  <a:t>Band Storage:</a:t>
                </a:r>
                <a:r>
                  <a:rPr lang="en-US" sz="1400"/>
                  <a:t> Efficient storage of matrices with non-zero elements in its diagonal bands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b="1"/>
                  <a:t>Example:</a:t>
                </a:r>
                <a:r>
                  <a:rPr lang="en-US" sz="1400"/>
                  <a:t> Let </a:t>
                </a:r>
                <a:r>
                  <a:rPr lang="en-US" sz="1400" b="1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r>
                  <a:rPr lang="en-US" sz="1400"/>
                  <a:t> be an 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400"/>
                  <a:t> band matrix with </a:t>
                </a:r>
                <a:r>
                  <a:rPr lang="en-US" sz="1400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kl</a:t>
                </a:r>
                <a:r>
                  <a:rPr lang="en-US" sz="1400"/>
                  <a:t> </a:t>
                </a:r>
                <a:r>
                  <a:rPr lang="en-US" sz="1400" err="1"/>
                  <a:t>subdiagonals</a:t>
                </a:r>
                <a:r>
                  <a:rPr lang="en-US" sz="1400"/>
                  <a:t> and </a:t>
                </a:r>
                <a:r>
                  <a:rPr lang="en-US" sz="1400" i="1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ku</a:t>
                </a:r>
                <a:r>
                  <a:rPr lang="en-US" sz="1400"/>
                  <a:t> </a:t>
                </a:r>
                <a:r>
                  <a:rPr lang="en-US" sz="1400" err="1"/>
                  <a:t>superdiagonals</a:t>
                </a:r>
                <a:endParaRPr lang="en-US" sz="140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/>
                  <a:t>How the band matrix is packed into a one-dimensional array </a:t>
                </a:r>
                <a:r>
                  <a:rPr lang="en-US" sz="1400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ab</a:t>
                </a:r>
                <a:r>
                  <a:rPr lang="en-US" sz="1400"/>
                  <a:t> depends on the matrix layout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b="1"/>
                  <a:t>Column Major: </a:t>
                </a:r>
                <a:r>
                  <a:rPr lang="en-US" sz="1400" b="1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r>
                  <a:rPr lang="en-US" sz="1400"/>
                  <a:t> is packed in an 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ld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𝑎𝑏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400"/>
                  <a:t> matrix </a:t>
                </a:r>
                <a:r>
                  <a:rPr lang="en-US" sz="1400" b="1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AB</a:t>
                </a:r>
                <a:r>
                  <a:rPr lang="en-US" sz="1400"/>
                  <a:t> column-wise so that the diagonals of </a:t>
                </a:r>
                <a:r>
                  <a:rPr lang="en-US" sz="1400" b="1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r>
                  <a:rPr lang="en-US" sz="1400"/>
                  <a:t> become rows of </a:t>
                </a:r>
                <a:r>
                  <a:rPr lang="en-US" sz="1400" b="1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AB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1400" b="1" i="1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1400" b="1" i="1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1400" b="1" i="1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1400" b="1" i="1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1400" b="1" i="1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1400" b="1" i="1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/>
                  <a:t>Number of rows: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𝑨𝑩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ld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/>
                  <a:t>, and the number of columns of </a:t>
                </a:r>
                <a:r>
                  <a:rPr lang="en-US" b="1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AB</a:t>
                </a:r>
                <a:r>
                  <a:rPr lang="en-US"/>
                  <a:t> is </a:t>
                </a:r>
                <a:r>
                  <a:rPr lang="en-US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ED81A37-804E-5D4C-9E6F-E78347681C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227013" y="418353"/>
                <a:ext cx="8691562" cy="6407712"/>
              </a:xfrm>
              <a:blipFill>
                <a:blip r:embed="rId2"/>
                <a:stretch>
                  <a:fillRect l="-146" b="-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3">
            <a:extLst>
              <a:ext uri="{FF2B5EF4-FFF2-40B4-BE49-F238E27FC236}">
                <a16:creationId xmlns:a16="http://schemas.microsoft.com/office/drawing/2014/main" id="{BAC1844E-25CA-1C4D-9D19-DC146A9D93DD}"/>
              </a:ext>
            </a:extLst>
          </p:cNvPr>
          <p:cNvSpPr txBox="1">
            <a:spLocks/>
          </p:cNvSpPr>
          <p:nvPr/>
        </p:nvSpPr>
        <p:spPr>
          <a:xfrm>
            <a:off x="227012" y="73737"/>
            <a:ext cx="8078787" cy="2310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1400"/>
              <a:t>LAPACK: Matrix Storage Schemes II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EA316F-2347-EF41-841F-AD15AF676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50" y="1295400"/>
            <a:ext cx="6210300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FEEB98-E1F1-5E4F-B0D0-4168AC49A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0" y="4343400"/>
            <a:ext cx="5956300" cy="19812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9A44D25-ED8D-FD41-9F6D-949F7A5CF785}"/>
              </a:ext>
            </a:extLst>
          </p:cNvPr>
          <p:cNvGrpSpPr/>
          <p:nvPr/>
        </p:nvGrpSpPr>
        <p:grpSpPr>
          <a:xfrm>
            <a:off x="1" y="3714512"/>
            <a:ext cx="9144000" cy="3143488"/>
            <a:chOff x="1" y="3714512"/>
            <a:chExt cx="9144000" cy="314348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9A2B22D-3985-0544-A4BB-422DD4484A7A}"/>
                </a:ext>
              </a:extLst>
            </p:cNvPr>
            <p:cNvGrpSpPr/>
            <p:nvPr/>
          </p:nvGrpSpPr>
          <p:grpSpPr>
            <a:xfrm>
              <a:off x="1" y="3714512"/>
              <a:ext cx="9144000" cy="3143488"/>
              <a:chOff x="1" y="3714512"/>
              <a:chExt cx="9144000" cy="314348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D285B52-5676-034B-968D-1E801131EB18}"/>
                  </a:ext>
                </a:extLst>
              </p:cNvPr>
              <p:cNvSpPr/>
              <p:nvPr/>
            </p:nvSpPr>
            <p:spPr>
              <a:xfrm>
                <a:off x="1" y="3714512"/>
                <a:ext cx="9144000" cy="31434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57B3834D-FC95-7245-ACA6-F02186E5CFDA}"/>
                      </a:ext>
                    </a:extLst>
                  </p:cNvPr>
                  <p:cNvSpPr txBox="1"/>
                  <p:nvPr/>
                </p:nvSpPr>
                <p:spPr>
                  <a:xfrm>
                    <a:off x="225425" y="3714512"/>
                    <a:ext cx="8691562" cy="31115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742950" lvl="1" indent="-285750" defTabSz="457200" fontAlgn="auto">
                      <a:spcBef>
                        <a:spcPts val="0"/>
                      </a:spcBef>
                      <a:spcAft>
                        <a:spcPts val="1200"/>
                      </a:spcAft>
                      <a:buFont typeface="Arial" panose="020B0604020202020204" pitchFamily="34" charset="0"/>
                      <a:buChar char="•"/>
                    </a:pPr>
                    <a:r>
                      <a:rPr lang="en-US" sz="1400" b="1">
                        <a:solidFill>
                          <a:prstClr val="black"/>
                        </a:solidFill>
                        <a:latin typeface="Arial"/>
                        <a:cs typeface="Arial"/>
                      </a:rPr>
                      <a:t>Row Major:</a:t>
                    </a:r>
                    <a:r>
                      <a:rPr lang="en-US" sz="1400">
                        <a:solidFill>
                          <a:prstClr val="black"/>
                        </a:solidFill>
                        <a:latin typeface="Arial"/>
                        <a:cs typeface="Arial"/>
                      </a:rPr>
                      <a:t> </a:t>
                    </a:r>
                    <a:r>
                      <a:rPr lang="en-US" sz="1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a:t>A</a:t>
                    </a:r>
                    <a:r>
                      <a:rPr lang="en-US" sz="1400">
                        <a:solidFill>
                          <a:prstClr val="black"/>
                        </a:solidFill>
                        <a:latin typeface="Arial"/>
                        <a:cs typeface="Arial"/>
                      </a:rPr>
                      <a:t> is packed in an </a:t>
                    </a:r>
                    <a14:m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𝑚</m:t>
                        </m:r>
                        <m:r>
                          <a:rPr lang="en-US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sz="1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ld</m:t>
                        </m:r>
                        <m:r>
                          <a:rPr lang="en-US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𝑎𝑏</m:t>
                        </m:r>
                      </m:oMath>
                    </a14:m>
                    <a:r>
                      <a:rPr lang="en-US" sz="1400">
                        <a:solidFill>
                          <a:prstClr val="black"/>
                        </a:solidFill>
                        <a:latin typeface="Arial"/>
                        <a:cs typeface="Arial"/>
                      </a:rPr>
                      <a:t> matrix </a:t>
                    </a:r>
                    <a:r>
                      <a:rPr 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a:t>AB</a:t>
                    </a:r>
                    <a:r>
                      <a:rPr lang="en-US" sz="1400">
                        <a:solidFill>
                          <a:prstClr val="black"/>
                        </a:solidFill>
                        <a:latin typeface="Arial"/>
                        <a:cs typeface="Arial"/>
                      </a:rPr>
                      <a:t> row-wise so that the diagonals of </a:t>
                    </a:r>
                    <a:r>
                      <a:rPr lang="en-US" sz="1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a:t>A</a:t>
                    </a:r>
                    <a:r>
                      <a:rPr lang="en-US" sz="1400">
                        <a:solidFill>
                          <a:prstClr val="black"/>
                        </a:solidFill>
                        <a:latin typeface="Arial"/>
                        <a:cs typeface="Arial"/>
                      </a:rPr>
                      <a:t> become columns of </a:t>
                    </a:r>
                    <a:r>
                      <a:rPr lang="en-US" sz="1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a:t>AB</a:t>
                    </a:r>
                  </a:p>
                  <a:p>
                    <a:pPr marL="742950" lvl="1" indent="-285750" defTabSz="457200" fontAlgn="auto">
                      <a:spcBef>
                        <a:spcPts val="0"/>
                      </a:spcBef>
                      <a:spcAft>
                        <a:spcPts val="1200"/>
                      </a:spcAft>
                      <a:buFont typeface="Arial" panose="020B0604020202020204" pitchFamily="34" charset="0"/>
                      <a:buChar char="•"/>
                    </a:pPr>
                    <a:endParaRPr lang="en-US" sz="1400">
                      <a:solidFill>
                        <a:prstClr val="black"/>
                      </a:solidFill>
                      <a:latin typeface="Arial" panose="020B0604020202020204" pitchFamily="34" charset="0"/>
                      <a:ea typeface="Cambria Math" panose="02040503050406030204" pitchFamily="18" charset="0"/>
                      <a:cs typeface="Arial" panose="020B0604020202020204" pitchFamily="34" charset="0"/>
                    </a:endParaRPr>
                  </a:p>
                  <a:p>
                    <a:pPr marL="742950" lvl="1" indent="-285750" defTabSz="457200" fontAlgn="auto">
                      <a:spcBef>
                        <a:spcPts val="0"/>
                      </a:spcBef>
                      <a:spcAft>
                        <a:spcPts val="1200"/>
                      </a:spcAft>
                      <a:buFont typeface="Arial" panose="020B0604020202020204" pitchFamily="34" charset="0"/>
                      <a:buChar char="•"/>
                    </a:pPr>
                    <a:endParaRPr lang="en-US" sz="1400">
                      <a:solidFill>
                        <a:prstClr val="black"/>
                      </a:solidFill>
                      <a:latin typeface="Arial" panose="020B0604020202020204" pitchFamily="34" charset="0"/>
                      <a:ea typeface="Cambria Math" panose="02040503050406030204" pitchFamily="18" charset="0"/>
                      <a:cs typeface="Arial" panose="020B0604020202020204" pitchFamily="34" charset="0"/>
                    </a:endParaRPr>
                  </a:p>
                  <a:p>
                    <a:pPr marL="742950" lvl="1" indent="-285750" defTabSz="457200" fontAlgn="auto">
                      <a:spcBef>
                        <a:spcPts val="0"/>
                      </a:spcBef>
                      <a:spcAft>
                        <a:spcPts val="1200"/>
                      </a:spcAft>
                      <a:buFont typeface="Arial" panose="020B0604020202020204" pitchFamily="34" charset="0"/>
                      <a:buChar char="•"/>
                    </a:pPr>
                    <a:endParaRPr lang="en-US" sz="1400">
                      <a:solidFill>
                        <a:prstClr val="black"/>
                      </a:solidFill>
                      <a:latin typeface="Arial" panose="020B0604020202020204" pitchFamily="34" charset="0"/>
                      <a:ea typeface="Cambria Math" panose="02040503050406030204" pitchFamily="18" charset="0"/>
                      <a:cs typeface="Arial" panose="020B0604020202020204" pitchFamily="34" charset="0"/>
                    </a:endParaRPr>
                  </a:p>
                  <a:p>
                    <a:pPr marL="742950" lvl="1" indent="-285750" defTabSz="457200" fontAlgn="auto">
                      <a:spcBef>
                        <a:spcPts val="0"/>
                      </a:spcBef>
                      <a:spcAft>
                        <a:spcPts val="1200"/>
                      </a:spcAft>
                      <a:buFont typeface="Arial" panose="020B0604020202020204" pitchFamily="34" charset="0"/>
                      <a:buChar char="•"/>
                    </a:pPr>
                    <a:endParaRPr lang="en-US" sz="1400">
                      <a:solidFill>
                        <a:prstClr val="black"/>
                      </a:solidFill>
                      <a:latin typeface="Arial" panose="020B0604020202020204" pitchFamily="34" charset="0"/>
                      <a:ea typeface="Cambria Math" panose="02040503050406030204" pitchFamily="18" charset="0"/>
                      <a:cs typeface="Arial" panose="020B0604020202020204" pitchFamily="34" charset="0"/>
                    </a:endParaRPr>
                  </a:p>
                  <a:p>
                    <a:pPr marL="742950" lvl="1" indent="-285750" defTabSz="457200" fontAlgn="auto">
                      <a:spcBef>
                        <a:spcPts val="0"/>
                      </a:spcBef>
                      <a:spcAft>
                        <a:spcPts val="1200"/>
                      </a:spcAft>
                      <a:buFont typeface="Arial" panose="020B0604020202020204" pitchFamily="34" charset="0"/>
                      <a:buChar char="•"/>
                    </a:pPr>
                    <a:endParaRPr lang="en-US" sz="1400">
                      <a:solidFill>
                        <a:prstClr val="black"/>
                      </a:solidFill>
                      <a:latin typeface="Arial" panose="020B0604020202020204" pitchFamily="34" charset="0"/>
                      <a:ea typeface="Cambria Math" panose="02040503050406030204" pitchFamily="18" charset="0"/>
                      <a:cs typeface="Arial" panose="020B0604020202020204" pitchFamily="34" charset="0"/>
                    </a:endParaRPr>
                  </a:p>
                  <a:p>
                    <a:pPr marL="742950" lvl="1" indent="-285750" defTabSz="457200" fontAlgn="auto">
                      <a:spcBef>
                        <a:spcPts val="0"/>
                      </a:spcBef>
                      <a:spcAft>
                        <a:spcPts val="1200"/>
                      </a:spcAft>
                      <a:buFont typeface="Arial" panose="020B0604020202020204" pitchFamily="34" charset="0"/>
                      <a:buChar char="•"/>
                    </a:pPr>
                    <a:endParaRPr lang="en-US" sz="1400">
                      <a:solidFill>
                        <a:prstClr val="black"/>
                      </a:solidFill>
                      <a:latin typeface="Arial" panose="020B0604020202020204" pitchFamily="34" charset="0"/>
                      <a:ea typeface="Cambria Math" panose="02040503050406030204" pitchFamily="18" charset="0"/>
                      <a:cs typeface="Arial" panose="020B0604020202020204" pitchFamily="34" charset="0"/>
                    </a:endParaRPr>
                  </a:p>
                  <a:p>
                    <a:pPr marL="1200150" lvl="2" indent="-285750" defTabSz="457200" fontAlgn="auto">
                      <a:spcBef>
                        <a:spcPts val="0"/>
                      </a:spcBef>
                      <a:spcAft>
                        <a:spcPts val="1200"/>
                      </a:spcAft>
                      <a:buFont typeface="Arial" panose="020B0604020202020204" pitchFamily="34" charset="0"/>
                      <a:buChar char="•"/>
                    </a:pPr>
                    <a:r>
                      <a:rPr lang="en-US" sz="1400">
                        <a:solidFill>
                          <a:prstClr val="black"/>
                        </a:solidFill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a:t>Number of columns: </a:t>
                    </a:r>
                    <a14:m>
                      <m:oMath xmlns:m="http://schemas.openxmlformats.org/officeDocument/2006/math">
                        <m:r>
                          <a:rPr lang="en-US" sz="1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𝑨𝑩</m:t>
                        </m:r>
                        <m:r>
                          <m:rPr>
                            <m:nor/>
                          </m:rPr>
                          <a:rPr lang="en-US" sz="1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ld</m:t>
                        </m:r>
                        <m:r>
                          <a:rPr lang="en-US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𝑎𝑏</m:t>
                        </m:r>
                        <m:r>
                          <a:rPr lang="en-US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≥</m:t>
                        </m:r>
                        <m:r>
                          <a:rPr lang="en-US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𝑘𝑙</m:t>
                        </m:r>
                        <m:r>
                          <a:rPr lang="en-US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𝑘𝑢</m:t>
                        </m:r>
                        <m:r>
                          <a:rPr lang="en-US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+1</m:t>
                        </m:r>
                      </m:oMath>
                    </a14:m>
                    <a:r>
                      <a:rPr lang="en-US" sz="1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, </a:t>
                    </a:r>
                    <a:r>
                      <a:rPr lang="en-US" sz="140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a:t>and number of rows of </a:t>
                    </a:r>
                    <a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a:t>AB</a:t>
                    </a:r>
                    <a:r>
                      <a:rPr lang="en-US" sz="140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a:t> is </a:t>
                    </a:r>
                    <a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a:t>m</a:t>
                    </a: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57B3834D-FC95-7245-ACA6-F02186E5CF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5425" y="3714512"/>
                    <a:ext cx="8691562" cy="311155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407" b="-122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DB03B4D-D1A0-504B-B2C0-7364171E4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5950" y="4295656"/>
              <a:ext cx="5372100" cy="198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803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39CFAE-8E0A-E446-9D03-2EF83940FD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81A37-804E-5D4C-9E6F-E78347681C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418353"/>
            <a:ext cx="8691562" cy="640771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/>
              <a:t>Rectangular Full Packed Storage:</a:t>
            </a:r>
            <a:r>
              <a:rPr lang="en-US" sz="140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Combination of full and packed storage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Store the upper or lower triangle of a matrix which is upper triangular, lower triangular, symmetric, or Hermitian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Offers the storage savings of packed storage plus the efficiency of using full storage Level 3 BLAS and LAPACK routines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Three parameters define the storage scheme: 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err="1">
                <a:latin typeface="Consolas" panose="020B0609020204030204" pitchFamily="49" charset="0"/>
                <a:cs typeface="Consolas" panose="020B0609020204030204" pitchFamily="49" charset="0"/>
              </a:rPr>
              <a:t>matrix_layout</a:t>
            </a:r>
            <a:r>
              <a:rPr lang="en-US"/>
              <a:t>: Specifies column major or row major matrix layout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err="1">
                <a:latin typeface="Consolas" panose="020B0609020204030204" pitchFamily="49" charset="0"/>
                <a:cs typeface="Consolas" panose="020B0609020204030204" pitchFamily="49" charset="0"/>
              </a:rPr>
              <a:t>uplo</a:t>
            </a:r>
            <a:r>
              <a:rPr lang="en-US"/>
              <a:t>: Specifies that the upper triangle (with value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'U'</a:t>
            </a:r>
            <a:r>
              <a:rPr lang="en-US"/>
              <a:t>) or the lower triangle (with value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'L'</a:t>
            </a:r>
            <a:r>
              <a:rPr lang="en-US"/>
              <a:t>) is stored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err="1">
                <a:latin typeface="Consolas" panose="020B0609020204030204" pitchFamily="49" charset="0"/>
                <a:cs typeface="Consolas" panose="020B0609020204030204" pitchFamily="49" charset="0"/>
              </a:rPr>
              <a:t>transr</a:t>
            </a:r>
            <a:r>
              <a:rPr lang="en-US"/>
              <a:t>: Specifies normal (with value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'N'</a:t>
            </a:r>
            <a:r>
              <a:rPr lang="en-US"/>
              <a:t>), transpose (with the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'T'</a:t>
            </a:r>
            <a:r>
              <a:rPr lang="en-US"/>
              <a:t>), or conjugate transpose (with the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'C'</a:t>
            </a:r>
            <a:r>
              <a:rPr lang="en-US"/>
              <a:t>) operation on the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Example: Consider </a:t>
            </a:r>
            <a:r>
              <a:rPr lang="en-US" sz="1400" i="1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1400"/>
              <a:t> upper triangular - </a:t>
            </a:r>
            <a:r>
              <a:rPr lang="en-US" sz="1400" err="1">
                <a:latin typeface="Consolas" panose="020B0609020204030204" pitchFamily="49" charset="0"/>
                <a:cs typeface="Consolas" panose="020B0609020204030204" pitchFamily="49" charset="0"/>
              </a:rPr>
              <a:t>uplo</a:t>
            </a:r>
            <a:r>
              <a:rPr lang="en-US" sz="1400"/>
              <a:t> =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BAC1844E-25CA-1C4D-9D19-DC146A9D93DD}"/>
              </a:ext>
            </a:extLst>
          </p:cNvPr>
          <p:cNvSpPr txBox="1">
            <a:spLocks/>
          </p:cNvSpPr>
          <p:nvPr/>
        </p:nvSpPr>
        <p:spPr>
          <a:xfrm>
            <a:off x="227012" y="73737"/>
            <a:ext cx="8078787" cy="2310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1400"/>
              <a:t>LAPACK: Matrix Storage Schemes III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3A19F2A-D7E1-4E47-ACC1-4214CBD6CE43}"/>
              </a:ext>
            </a:extLst>
          </p:cNvPr>
          <p:cNvGrpSpPr/>
          <p:nvPr/>
        </p:nvGrpSpPr>
        <p:grpSpPr>
          <a:xfrm>
            <a:off x="1056022" y="4572000"/>
            <a:ext cx="7031956" cy="1562232"/>
            <a:chOff x="1056022" y="4572000"/>
            <a:chExt cx="7031956" cy="156223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F1BD79C-7EAB-2A4E-A0CF-E89D9BF6C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6350" y="4572000"/>
              <a:ext cx="1155700" cy="1143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D3679B5-9565-4449-A070-42A7733E8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6022" y="4654550"/>
              <a:ext cx="1905000" cy="9779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C8F6BEE-B798-824C-9496-DA54C5D17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27378" y="4895850"/>
              <a:ext cx="2260600" cy="4953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1B8729C-3569-F747-B278-F76AA68B3515}"/>
                </a:ext>
              </a:extLst>
            </p:cNvPr>
            <p:cNvSpPr txBox="1"/>
            <p:nvPr/>
          </p:nvSpPr>
          <p:spPr>
            <a:xfrm>
              <a:off x="3733800" y="5672567"/>
              <a:ext cx="1543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Not transposed</a:t>
              </a:r>
            </a:p>
            <a:p>
              <a:pPr algn="ctr"/>
              <a:r>
                <a:rPr lang="en-US" sz="1200" err="1">
                  <a:latin typeface="Consolas" panose="020B0609020204030204" pitchFamily="49" charset="0"/>
                  <a:cs typeface="Consolas" panose="020B0609020204030204" pitchFamily="49" charset="0"/>
                </a:rPr>
                <a:t>transr</a:t>
              </a:r>
              <a:r>
                <a:rPr lang="en-US" sz="1200">
                  <a:latin typeface="Consolas" panose="020B0609020204030204" pitchFamily="49" charset="0"/>
                  <a:cs typeface="Consolas" panose="020B0609020204030204" pitchFamily="49" charset="0"/>
                </a:rPr>
                <a:t> = 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4169788-B5E9-0F4F-8DED-C05452586AD1}"/>
                </a:ext>
              </a:extLst>
            </p:cNvPr>
            <p:cNvSpPr txBox="1"/>
            <p:nvPr/>
          </p:nvSpPr>
          <p:spPr>
            <a:xfrm>
              <a:off x="6186153" y="5672567"/>
              <a:ext cx="1543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Transposed</a:t>
              </a:r>
            </a:p>
            <a:p>
              <a:pPr algn="ctr"/>
              <a:r>
                <a:rPr lang="en-US" sz="1200" err="1">
                  <a:latin typeface="Consolas" panose="020B0609020204030204" pitchFamily="49" charset="0"/>
                  <a:cs typeface="Consolas" panose="020B0609020204030204" pitchFamily="49" charset="0"/>
                </a:rPr>
                <a:t>transr</a:t>
              </a:r>
              <a:r>
                <a:rPr lang="en-US" sz="1200">
                  <a:latin typeface="Consolas" panose="020B0609020204030204" pitchFamily="49" charset="0"/>
                  <a:cs typeface="Consolas" panose="020B0609020204030204" pitchFamily="49" charset="0"/>
                </a:rPr>
                <a:t> = 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6150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39CFAE-8E0A-E446-9D03-2EF83940FD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81A37-804E-5D4C-9E6F-E78347681C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418353"/>
            <a:ext cx="8691562" cy="640771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LAPACK utilizes matrix subdivision, storage packing to more efficiently utilize processor features </a:t>
            </a:r>
            <a:br>
              <a:rPr lang="en-US" sz="1400"/>
            </a:br>
            <a:r>
              <a:rPr lang="en-US" sz="1400"/>
              <a:t>(vector operations, cache operations, …)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BAC1844E-25CA-1C4D-9D19-DC146A9D93DD}"/>
              </a:ext>
            </a:extLst>
          </p:cNvPr>
          <p:cNvSpPr txBox="1">
            <a:spLocks/>
          </p:cNvSpPr>
          <p:nvPr/>
        </p:nvSpPr>
        <p:spPr>
          <a:xfrm>
            <a:off x="227012" y="73737"/>
            <a:ext cx="8078787" cy="2310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1400"/>
              <a:t>LAPACK: Matrix Storage Schemes IV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2D2FD21-08CA-F146-8BA6-C195014EDE6E}"/>
              </a:ext>
            </a:extLst>
          </p:cNvPr>
          <p:cNvGrpSpPr/>
          <p:nvPr/>
        </p:nvGrpSpPr>
        <p:grpSpPr>
          <a:xfrm>
            <a:off x="197191" y="1225709"/>
            <a:ext cx="8718209" cy="5098891"/>
            <a:chOff x="31821" y="1115209"/>
            <a:chExt cx="8718209" cy="509889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241038E-00B9-DF46-B28E-5429504A7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21" y="1115209"/>
              <a:ext cx="4101831" cy="2286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532AEC-190B-5A45-806C-C71CD991D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21" y="3928100"/>
              <a:ext cx="4101830" cy="2286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E5CC024-B3B7-9A42-8F77-44BA793C6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200" y="3928100"/>
              <a:ext cx="4101830" cy="2286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6512FD5-ADAA-5F46-9A20-50E192AB4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200" y="1115209"/>
              <a:ext cx="4101830" cy="228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1951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39CFAE-8E0A-E446-9D03-2EF83940FD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ED81A37-804E-5D4C-9E6F-E78347681CFA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227013" y="1112109"/>
                <a:ext cx="8691562" cy="5327538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LAPACK techniques introduce rounding errors in the computations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b="1" dirty="0"/>
                  <a:t>Data Perturbations</a:t>
                </a:r>
                <a:r>
                  <a:rPr lang="en-US" sz="1400" dirty="0"/>
                  <a:t>: If x is the exact solution of Ax = b, and x + </a:t>
                </a:r>
                <a:r>
                  <a:rPr lang="el-GR" sz="1400" dirty="0"/>
                  <a:t>δ</a:t>
                </a:r>
                <a:r>
                  <a:rPr lang="en-US" sz="1400" dirty="0"/>
                  <a:t>x is the exact solution of a perturbed problem (A + </a:t>
                </a:r>
                <a:r>
                  <a:rPr lang="el-GR" sz="1400" dirty="0"/>
                  <a:t>δ</a:t>
                </a:r>
                <a:r>
                  <a:rPr lang="en-US" sz="1400" dirty="0"/>
                  <a:t>A)(x + </a:t>
                </a:r>
                <a:r>
                  <a:rPr lang="el-GR" sz="1400" dirty="0"/>
                  <a:t>δ</a:t>
                </a:r>
                <a:r>
                  <a:rPr lang="en-US" sz="1400" dirty="0"/>
                  <a:t>x) = (b + </a:t>
                </a:r>
                <a:r>
                  <a:rPr lang="el-GR" sz="1400" dirty="0"/>
                  <a:t>δ</a:t>
                </a:r>
                <a:r>
                  <a:rPr lang="en-US" sz="1400" dirty="0"/>
                  <a:t>b), then this estimate, given up to linear terms of perturbations, holds:</a:t>
                </a:r>
                <a:br>
                  <a:rPr lang="en-US" sz="1400" dirty="0"/>
                </a:br>
                <a:br>
                  <a:rPr lang="en-US" sz="1400" dirty="0"/>
                </a:br>
                <a:br>
                  <a:rPr lang="en-US" sz="1400" dirty="0"/>
                </a:br>
                <a:br>
                  <a:rPr lang="en-US" sz="1400" dirty="0"/>
                </a:br>
                <a:br>
                  <a:rPr lang="en-US" sz="1400" dirty="0"/>
                </a:br>
                <a:r>
                  <a:rPr lang="en-US" sz="1400" dirty="0"/>
                  <a:t>where A + </a:t>
                </a:r>
                <a:r>
                  <a:rPr lang="el-GR" sz="1400" dirty="0"/>
                  <a:t>δ</a:t>
                </a:r>
                <a:r>
                  <a:rPr lang="en-US" sz="1400" dirty="0"/>
                  <a:t>A is nonsingular and                                    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So, the relative errors in A or b may be amplified in the solution vector x by a factor </a:t>
                </a:r>
                <a:br>
                  <a:rPr lang="en-US" sz="1400" dirty="0"/>
                </a:br>
                <a:r>
                  <a:rPr lang="el-GR" sz="1400" dirty="0"/>
                  <a:t>κ(</a:t>
                </a:r>
                <a:r>
                  <a:rPr lang="en-US" sz="1400" dirty="0"/>
                  <a:t>A) = ||A|| ||A-1|| called the </a:t>
                </a:r>
                <a:r>
                  <a:rPr lang="en-US" sz="1400" b="1" dirty="0"/>
                  <a:t>condition number</a:t>
                </a:r>
                <a:r>
                  <a:rPr lang="en-US" sz="1400" dirty="0"/>
                  <a:t> of 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b="1" dirty="0"/>
                  <a:t>Rounding Errors:</a:t>
                </a:r>
                <a:r>
                  <a:rPr lang="en-US" sz="1400" dirty="0"/>
                  <a:t> Have same effect as relative perturbations c(n) </a:t>
                </a:r>
                <a:r>
                  <a:rPr lang="el-GR" sz="1400" dirty="0"/>
                  <a:t>ε </a:t>
                </a:r>
                <a:r>
                  <a:rPr lang="en-US" sz="1400" dirty="0"/>
                  <a:t>in the original data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Here </a:t>
                </a:r>
                <a:r>
                  <a:rPr lang="el-GR" sz="1400" dirty="0"/>
                  <a:t>ε </a:t>
                </a:r>
                <a:r>
                  <a:rPr lang="en-US" sz="1400" dirty="0"/>
                  <a:t>is the machine precision: smallest positive number x such that 1 + x &gt; 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c(n) is a modest function of the matrix order n (usually c(n) ≤ 10n)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The corresponding solution error is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‖"/>
                            <m:endChr m:val="‖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nor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c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Therefore, if matrix A is ill-conditioned (i.e. </a:t>
                </a:r>
                <a:r>
                  <a:rPr lang="el-GR" sz="1400" dirty="0"/>
                  <a:t>κ(</a:t>
                </a:r>
                <a:r>
                  <a:rPr lang="en-US" sz="1400" dirty="0"/>
                  <a:t>A) is very large), then the error in the solution x can also be large; you might even encounter a complete loss of precision.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LAPACK provides routines to estimate </a:t>
                </a:r>
                <a:r>
                  <a:rPr lang="el-GR" sz="1400" dirty="0"/>
                  <a:t>κ(</a:t>
                </a:r>
                <a:r>
                  <a:rPr lang="en-US" sz="1400" dirty="0"/>
                  <a:t>A)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ED81A37-804E-5D4C-9E6F-E78347681C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227013" y="1112109"/>
                <a:ext cx="8691562" cy="5327538"/>
              </a:xfrm>
              <a:blipFill>
                <a:blip r:embed="rId2"/>
                <a:stretch>
                  <a:fillRect l="-146" t="-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0609458B-4D55-8C40-8DAF-33908B936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LAPACK: Error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F69BAD-EFD5-514D-BBA5-C2D44F727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363" y="2057400"/>
            <a:ext cx="2509274" cy="62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D4D677-0CE5-0F4A-A955-AE8E17C0B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2743200"/>
            <a:ext cx="1676400" cy="38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14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39CFAE-8E0A-E446-9D03-2EF83940FD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81A37-804E-5D4C-9E6F-E78347681C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112109"/>
            <a:ext cx="8691562" cy="5327538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Intel MKL implements routines from the LAPACK package that are used for solving real and complex: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Systems of linear equations,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Linear least squares problems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Eigenvalue and singular value problems,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Also performing a number of related computational tasks like factorization and inversion of matrices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Routines are supported for systems of equations with the following types of matrices: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General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Banded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Symmetric or Hermitian positive-definite (full, packed, and rectangular full packed (RFP) storage)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Symmetric or Hermitian positive-definite banded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Symmetric or Hermitian indefinite (both full and packed storage)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Symmetric or Hermitian indefinite banded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Triangular (full, packed, and RFP storage)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Triangular banded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Tridiagonal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09458B-4D55-8C40-8DAF-33908B936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LAPACK Routines I</a:t>
            </a:r>
          </a:p>
        </p:txBody>
      </p:sp>
    </p:spTree>
    <p:extLst>
      <p:ext uri="{BB962C8B-B14F-4D97-AF65-F5344CB8AC3E}">
        <p14:creationId xmlns:p14="http://schemas.microsoft.com/office/powerpoint/2010/main" val="3505244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39CFAE-8E0A-E446-9D03-2EF83940FD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81A37-804E-5D4C-9E6F-E78347681C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112109"/>
            <a:ext cx="8691562" cy="5327538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LAPACK Linear Equation Routines for performing the following computations: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Factoring the matrix (except for triangular matrices)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Equilibrating the matrix (except for RFP matrices)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Solving a system of linear equations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Estimating the condition number of a matrix (except for RFP matrices)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Refining the solution of linear equations and computing its error bounds (except for RFP matrices)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Inverting the matrix.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LAPACK Least Squares and Eigenvalue Problem Computational Routines for: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Orthogonal Factorizations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Singular Value Decomposition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Symmetric Eigenvalue Problems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Generalized Symmetric-Definite Eigenvalue Problems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Nonsymmetric Eigenvalue Problems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Generalized Nonsymmetric Eigenvalue Problems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Generalized Singular Value Decomposition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09458B-4D55-8C40-8DAF-33908B936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LAPACK Routines II</a:t>
            </a:r>
          </a:p>
        </p:txBody>
      </p:sp>
    </p:spTree>
    <p:extLst>
      <p:ext uri="{BB962C8B-B14F-4D97-AF65-F5344CB8AC3E}">
        <p14:creationId xmlns:p14="http://schemas.microsoft.com/office/powerpoint/2010/main" val="2535190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6FF230-5254-D64E-8DEA-2ECBCA8CCEB6}"/>
              </a:ext>
            </a:extLst>
          </p:cNvPr>
          <p:cNvSpPr/>
          <p:nvPr/>
        </p:nvSpPr>
        <p:spPr>
          <a:xfrm>
            <a:off x="0" y="5638800"/>
            <a:ext cx="9144000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39CFAE-8E0A-E446-9D03-2EF83940FD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09458B-4D55-8C40-8DAF-33908B936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73737"/>
            <a:ext cx="8078787" cy="231063"/>
          </a:xfrm>
        </p:spPr>
        <p:txBody>
          <a:bodyPr>
            <a:noAutofit/>
          </a:bodyPr>
          <a:lstStyle/>
          <a:p>
            <a:r>
              <a:rPr lang="en-US" sz="1400" dirty="0"/>
              <a:t>LAPACK Auxiliary Routines I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7F8E8F5-2561-A240-A27B-B5EA4FBAC47C}"/>
              </a:ext>
            </a:extLst>
          </p:cNvPr>
          <p:cNvGrpSpPr/>
          <p:nvPr/>
        </p:nvGrpSpPr>
        <p:grpSpPr>
          <a:xfrm>
            <a:off x="227805" y="411480"/>
            <a:ext cx="8535195" cy="6217920"/>
            <a:chOff x="151605" y="304800"/>
            <a:chExt cx="8535195" cy="706008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1FBFADB-479D-A946-8899-8142834DA4FF}"/>
                </a:ext>
              </a:extLst>
            </p:cNvPr>
            <p:cNvGrpSpPr/>
            <p:nvPr/>
          </p:nvGrpSpPr>
          <p:grpSpPr>
            <a:xfrm>
              <a:off x="151605" y="304800"/>
              <a:ext cx="4115595" cy="6934201"/>
              <a:chOff x="151605" y="381000"/>
              <a:chExt cx="4115595" cy="6934201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A81EEAC-5919-BA44-A04C-6C6EED342A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605" y="381000"/>
                <a:ext cx="4114800" cy="3492304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ED1E46B2-B254-E744-9C32-B99487A62A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443"/>
              <a:stretch/>
            </p:blipFill>
            <p:spPr>
              <a:xfrm>
                <a:off x="152400" y="3873305"/>
                <a:ext cx="4114800" cy="3441896"/>
              </a:xfrm>
              <a:prstGeom prst="rect">
                <a:avLst/>
              </a:prstGeom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5EB7D79-CDD1-6144-BFC3-521114D50B6F}"/>
                </a:ext>
              </a:extLst>
            </p:cNvPr>
            <p:cNvGrpSpPr/>
            <p:nvPr/>
          </p:nvGrpSpPr>
          <p:grpSpPr>
            <a:xfrm>
              <a:off x="4572000" y="304800"/>
              <a:ext cx="4114800" cy="7060085"/>
              <a:chOff x="4572000" y="304800"/>
              <a:chExt cx="4114800" cy="7060085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95B2214-BA17-1243-B0A3-E8A6697801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2000" y="304800"/>
                <a:ext cx="4114800" cy="3492305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12B406A8-82BC-A147-A807-B505545D1F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2000" y="3872580"/>
                <a:ext cx="4114800" cy="349230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10416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Intel Math Kernel Library (MKL)</a:t>
            </a:r>
            <a:br>
              <a:rPr lang="en-US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486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Library of optimized math routines for:</a:t>
            </a:r>
          </a:p>
          <a:p>
            <a:pPr lvl="1"/>
            <a:r>
              <a:rPr lang="en-US" sz="2400" dirty="0"/>
              <a:t>Science</a:t>
            </a:r>
          </a:p>
          <a:p>
            <a:pPr lvl="1"/>
            <a:r>
              <a:rPr lang="en-US" sz="2400" dirty="0"/>
              <a:t>Engineering</a:t>
            </a:r>
          </a:p>
          <a:p>
            <a:pPr lvl="1"/>
            <a:r>
              <a:rPr lang="en-US" sz="2400" dirty="0"/>
              <a:t>Financial applications. </a:t>
            </a:r>
          </a:p>
          <a:p>
            <a:r>
              <a:rPr lang="en-US" dirty="0"/>
              <a:t>Core math functions: </a:t>
            </a:r>
          </a:p>
          <a:p>
            <a:pPr lvl="1"/>
            <a:r>
              <a:rPr lang="en-US" sz="2400" dirty="0"/>
              <a:t>BLAS: </a:t>
            </a:r>
            <a:r>
              <a:rPr lang="en-US" sz="2400" b="1" dirty="0"/>
              <a:t>B</a:t>
            </a:r>
            <a:r>
              <a:rPr lang="en-US" sz="2400" dirty="0"/>
              <a:t>asic </a:t>
            </a:r>
            <a:r>
              <a:rPr lang="en-US" sz="2400" b="1" dirty="0"/>
              <a:t>L</a:t>
            </a:r>
            <a:r>
              <a:rPr lang="en-US" sz="2400" dirty="0"/>
              <a:t>inear </a:t>
            </a:r>
            <a:r>
              <a:rPr lang="en-US" sz="2400" b="1" dirty="0"/>
              <a:t>A</a:t>
            </a:r>
            <a:r>
              <a:rPr lang="en-US" sz="2400" dirty="0"/>
              <a:t>lgebra </a:t>
            </a:r>
            <a:r>
              <a:rPr lang="en-US" sz="2400" b="1" dirty="0"/>
              <a:t>S</a:t>
            </a:r>
            <a:r>
              <a:rPr lang="en-US" sz="2400" dirty="0"/>
              <a:t>ubprograms</a:t>
            </a:r>
          </a:p>
          <a:p>
            <a:pPr lvl="1"/>
            <a:r>
              <a:rPr lang="en-US" sz="2400" dirty="0"/>
              <a:t>LAPACK: </a:t>
            </a:r>
            <a:r>
              <a:rPr lang="en-US" sz="2400" b="1" dirty="0"/>
              <a:t>L</a:t>
            </a:r>
            <a:r>
              <a:rPr lang="en-US" sz="2400" dirty="0"/>
              <a:t>inear </a:t>
            </a:r>
            <a:r>
              <a:rPr lang="en-US" sz="2400" b="1" dirty="0"/>
              <a:t>A</a:t>
            </a:r>
            <a:r>
              <a:rPr lang="en-US" sz="2400" dirty="0"/>
              <a:t>lgebra </a:t>
            </a:r>
            <a:r>
              <a:rPr lang="en-US" sz="2400" b="1" dirty="0"/>
              <a:t>Pack</a:t>
            </a:r>
            <a:r>
              <a:rPr lang="en-US" sz="2400" dirty="0"/>
              <a:t>age</a:t>
            </a:r>
          </a:p>
          <a:p>
            <a:pPr lvl="1"/>
            <a:r>
              <a:rPr lang="en-US" sz="2400" dirty="0"/>
              <a:t>ScaLAPACK: </a:t>
            </a:r>
            <a:r>
              <a:rPr lang="en-US" sz="2400" b="1" dirty="0"/>
              <a:t>Sca</a:t>
            </a:r>
            <a:r>
              <a:rPr lang="en-US" sz="2400" dirty="0"/>
              <a:t>lable </a:t>
            </a:r>
            <a:r>
              <a:rPr lang="en-US" sz="2400" b="1" dirty="0"/>
              <a:t>LAPACK</a:t>
            </a:r>
          </a:p>
          <a:p>
            <a:pPr lvl="1"/>
            <a:r>
              <a:rPr lang="en-US" sz="2400" dirty="0"/>
              <a:t>Sparse solvers</a:t>
            </a:r>
          </a:p>
          <a:p>
            <a:pPr lvl="1"/>
            <a:r>
              <a:rPr lang="en-US" sz="2400" dirty="0"/>
              <a:t>Fast Fourier transforms</a:t>
            </a:r>
          </a:p>
          <a:p>
            <a:pPr lvl="1"/>
            <a:r>
              <a:rPr lang="en-US" sz="2400" dirty="0"/>
              <a:t>Vector math</a:t>
            </a:r>
          </a:p>
          <a:p>
            <a:r>
              <a:rPr lang="en-US" dirty="0"/>
              <a:t>The routines in MKL are hand-optimized specifically for Intel processors</a:t>
            </a:r>
          </a:p>
          <a:p>
            <a:r>
              <a:rPr lang="en-US" dirty="0"/>
              <a:t>Available for Windows, Linux, and MacOS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C484-7E24-447E-8CB0-5149A4D34DEF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20712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6FF230-5254-D64E-8DEA-2ECBCA8CCEB6}"/>
              </a:ext>
            </a:extLst>
          </p:cNvPr>
          <p:cNvSpPr/>
          <p:nvPr/>
        </p:nvSpPr>
        <p:spPr>
          <a:xfrm>
            <a:off x="0" y="5638800"/>
            <a:ext cx="9144000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39CFAE-8E0A-E446-9D03-2EF83940FD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09458B-4D55-8C40-8DAF-33908B936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73737"/>
            <a:ext cx="8078787" cy="231063"/>
          </a:xfrm>
        </p:spPr>
        <p:txBody>
          <a:bodyPr>
            <a:noAutofit/>
          </a:bodyPr>
          <a:lstStyle/>
          <a:p>
            <a:r>
              <a:rPr lang="en-US" sz="1400" dirty="0"/>
              <a:t>LAPACK Auxiliary Routines II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7795E-4BAA-DD4B-A5B3-47EAE4341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28" y="1232095"/>
            <a:ext cx="4114800" cy="34923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55D117-55E4-5942-9E74-7DAEE5D09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295400"/>
            <a:ext cx="4114800" cy="314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464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6FF230-5254-D64E-8DEA-2ECBCA8CCEB6}"/>
              </a:ext>
            </a:extLst>
          </p:cNvPr>
          <p:cNvSpPr/>
          <p:nvPr/>
        </p:nvSpPr>
        <p:spPr>
          <a:xfrm>
            <a:off x="0" y="5638800"/>
            <a:ext cx="9144000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39CFAE-8E0A-E446-9D03-2EF83940FD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09458B-4D55-8C40-8DAF-33908B936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73737"/>
            <a:ext cx="8078787" cy="231063"/>
          </a:xfrm>
        </p:spPr>
        <p:txBody>
          <a:bodyPr>
            <a:noAutofit/>
          </a:bodyPr>
          <a:lstStyle/>
          <a:p>
            <a:r>
              <a:rPr lang="en-US" sz="1400" dirty="0"/>
              <a:t>LAPACK naming concrete example: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getrf</a:t>
            </a:r>
            <a:r>
              <a:rPr lang="en-US" sz="1400" dirty="0"/>
              <a:t>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352A542-1935-4F4E-9402-D32AA48B26F7}"/>
              </a:ext>
            </a:extLst>
          </p:cNvPr>
          <p:cNvGrpSpPr>
            <a:grpSpLocks noChangeAspect="1"/>
          </p:cNvGrpSpPr>
          <p:nvPr/>
        </p:nvGrpSpPr>
        <p:grpSpPr>
          <a:xfrm>
            <a:off x="1945526" y="381000"/>
            <a:ext cx="5178965" cy="6400800"/>
            <a:chOff x="1319904" y="304800"/>
            <a:chExt cx="6503296" cy="80391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46070C8-9129-4E4A-9B3F-EFFFCD34B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801" y="304800"/>
              <a:ext cx="6502399" cy="568959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EE37566-A9F7-F241-BED1-7D911E2C4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9904" y="5867400"/>
              <a:ext cx="6413500" cy="2476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32012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17EAA-F243-7747-9147-67274EE193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Example: LAPACK</a:t>
            </a:r>
          </a:p>
        </p:txBody>
      </p:sp>
    </p:spTree>
    <p:extLst>
      <p:ext uri="{BB962C8B-B14F-4D97-AF65-F5344CB8AC3E}">
        <p14:creationId xmlns:p14="http://schemas.microsoft.com/office/powerpoint/2010/main" val="24550862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81A37-804E-5D4C-9E6F-E78347681C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112109"/>
            <a:ext cx="8691562" cy="53275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Subset of LAPACK routines redesigned for distributed </a:t>
            </a:r>
            <a:br>
              <a:rPr lang="en-US" sz="2000" dirty="0"/>
            </a:br>
            <a:r>
              <a:rPr lang="en-US" sz="2000" dirty="0"/>
              <a:t>memory MIMD (multiple instruction, multiple data) parallel </a:t>
            </a:r>
            <a:br>
              <a:rPr lang="en-US" sz="2000" dirty="0"/>
            </a:br>
            <a:r>
              <a:rPr lang="en-US" sz="2000" dirty="0"/>
              <a:t>computers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Supports real and complex dense and band matrices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Solves: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Systems of linear equations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Linear least-squares problems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Eigenvalue and singular value problems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Related computational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Runs on a network of computers using MPI as a message-passing layer and a set of prebuilt communication subprograms (BLACS), as well as a set of BLAS optimized for the target architecture. 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F6C8BB-69DE-F845-B262-797CE017E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228" y="2575560"/>
            <a:ext cx="3024433" cy="237744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39CFAE-8E0A-E446-9D03-2EF83940FD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09458B-4D55-8C40-8DAF-33908B936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ScaLAPACK: Scalable LAPACK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AB61B5-68D8-5041-9757-A340BC253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880" y="762000"/>
            <a:ext cx="1645920" cy="164592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159572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39CFAE-8E0A-E446-9D03-2EF83940FD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81A37-804E-5D4C-9E6F-E78347681C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112109"/>
            <a:ext cx="8691562" cy="53275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ScaLAPACK model of computing: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1-dimensional array of processes for operations on band or tridiagonal matrices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2-dimensional process grid for operations on dense matrices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 use ScaLAPACK, all global matrices or vectors should be distributed on this array or grid prior to calling the ScaLAPACK routines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09458B-4D55-8C40-8DAF-33908B936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ScaLAPACK: Scalable LAPACK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46D7618-2D06-384B-BEF1-CF4A624EF221}"/>
              </a:ext>
            </a:extLst>
          </p:cNvPr>
          <p:cNvGrpSpPr/>
          <p:nvPr/>
        </p:nvGrpSpPr>
        <p:grpSpPr>
          <a:xfrm>
            <a:off x="2705100" y="3581400"/>
            <a:ext cx="3733800" cy="2743200"/>
            <a:chOff x="2286000" y="3664768"/>
            <a:chExt cx="3733800" cy="27432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59C59C0-D06E-0F4A-9162-B8C246000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0" y="3664768"/>
              <a:ext cx="2944844" cy="27432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E747A98-0610-B44B-903A-BECAB8A96A95}"/>
                </a:ext>
              </a:extLst>
            </p:cNvPr>
            <p:cNvSpPr txBox="1"/>
            <p:nvPr/>
          </p:nvSpPr>
          <p:spPr>
            <a:xfrm>
              <a:off x="5212015" y="4054919"/>
              <a:ext cx="8077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1-d Array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F5CD7C-799B-0F4B-921D-F3E6DCF79976}"/>
                </a:ext>
              </a:extLst>
            </p:cNvPr>
            <p:cNvSpPr txBox="1"/>
            <p:nvPr/>
          </p:nvSpPr>
          <p:spPr>
            <a:xfrm>
              <a:off x="5212015" y="5745891"/>
              <a:ext cx="8077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2-d Array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57470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39CFAE-8E0A-E446-9D03-2EF83940FD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09458B-4D55-8C40-8DAF-33908B936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From LAPACK to ScaLAPACK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AEC1E2-BF40-E145-85B9-C3FA12286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8229600" cy="51190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98E851-8AB9-7B46-A1D0-13BDB03CF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8229600" cy="511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49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39CFAE-8E0A-E446-9D03-2EF83940FD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09458B-4D55-8C40-8DAF-33908B936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73737"/>
            <a:ext cx="8078787" cy="231063"/>
          </a:xfrm>
        </p:spPr>
        <p:txBody>
          <a:bodyPr>
            <a:noAutofit/>
          </a:bodyPr>
          <a:lstStyle/>
          <a:p>
            <a:r>
              <a:rPr lang="en-US" sz="1800" dirty="0"/>
              <a:t>ScaLAPACK: Array Descriptors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572C22D-D496-E547-8D48-9E6461460D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685800"/>
            <a:ext cx="8691562" cy="575384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 </a:t>
            </a:r>
            <a:r>
              <a:rPr lang="en-US" i="1" dirty="0"/>
              <a:t>A</a:t>
            </a:r>
            <a:r>
              <a:rPr lang="en-US" dirty="0"/>
              <a:t> be a two-dimensional block </a:t>
            </a:r>
            <a:r>
              <a:rPr lang="en-US" dirty="0" err="1"/>
              <a:t>cyclicly</a:t>
            </a:r>
            <a:r>
              <a:rPr lang="en-US" dirty="0"/>
              <a:t> distributed matrix with array descriptor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desca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meaning of each array descriptor element depends on the type of the matrix </a:t>
            </a:r>
            <a:r>
              <a:rPr lang="en-US" i="1" dirty="0"/>
              <a:t>A</a:t>
            </a:r>
            <a:endParaRPr lang="en-US" sz="12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A56078-0408-C441-A071-2C970AC0457B}"/>
              </a:ext>
            </a:extLst>
          </p:cNvPr>
          <p:cNvGrpSpPr/>
          <p:nvPr/>
        </p:nvGrpSpPr>
        <p:grpSpPr>
          <a:xfrm>
            <a:off x="146368" y="1524000"/>
            <a:ext cx="8851265" cy="3762939"/>
            <a:chOff x="140335" y="1676400"/>
            <a:chExt cx="8851265" cy="376293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337ABD0-0E85-E948-862F-86F269638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35" y="1676400"/>
              <a:ext cx="4389120" cy="315431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B8B383C-113A-004E-8C91-B766310E6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2480" y="1676400"/>
              <a:ext cx="4389120" cy="37629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1463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39CFAE-8E0A-E446-9D03-2EF83940FD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81A37-804E-5D4C-9E6F-E78347681C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112109"/>
            <a:ext cx="8691562" cy="53275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Main computational routines perform distinct computational tasks that can be used for: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Solving Systems of Linear Equations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Orthogonal Factorizations and LLS Problems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Symmetric Eigenproblems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Nonsymmetric Eigenproblems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Singular Value Decomposition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Generalized Symmetric-Definite Eigenproblems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Besides this ScaLAPACK has a battery of auxiliary routines to help pose and transform problems and matrices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See MKL ScaLAPACK documentation for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09458B-4D55-8C40-8DAF-33908B936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ScaLAPACK: Computational Routines</a:t>
            </a:r>
          </a:p>
        </p:txBody>
      </p:sp>
    </p:spTree>
    <p:extLst>
      <p:ext uri="{BB962C8B-B14F-4D97-AF65-F5344CB8AC3E}">
        <p14:creationId xmlns:p14="http://schemas.microsoft.com/office/powerpoint/2010/main" val="21959189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39CFAE-8E0A-E446-9D03-2EF83940FD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81A37-804E-5D4C-9E6F-E78347681C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954216"/>
            <a:ext cx="8691562" cy="548543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Other routines: </a:t>
            </a:r>
            <a:r>
              <a:rPr lang="en-US" sz="2000" b="1" dirty="0"/>
              <a:t>Utility Functions</a:t>
            </a:r>
            <a:r>
              <a:rPr lang="en-US" sz="2000" dirty="0"/>
              <a:t> and </a:t>
            </a:r>
            <a:r>
              <a:rPr lang="en-US" sz="2000" b="1" dirty="0"/>
              <a:t>Redistribution/Copy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09458B-4D55-8C40-8DAF-33908B936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ScaLAPACK: Other Routines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8E613C9-4C92-504C-A0F4-D9CFF2EA7F89}"/>
              </a:ext>
            </a:extLst>
          </p:cNvPr>
          <p:cNvGrpSpPr/>
          <p:nvPr/>
        </p:nvGrpSpPr>
        <p:grpSpPr>
          <a:xfrm>
            <a:off x="1828800" y="1371600"/>
            <a:ext cx="5897880" cy="4962139"/>
            <a:chOff x="1957227" y="1371600"/>
            <a:chExt cx="5897880" cy="496213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EE8080F-7098-444C-A0E7-B6836ABED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7227" y="1371600"/>
              <a:ext cx="5486400" cy="32113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3FD229-F36E-6448-8C61-C1A26BD9CE5E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7227" y="4724400"/>
              <a:ext cx="5897880" cy="16093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30109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39CFAE-8E0A-E446-9D03-2EF83940FD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09458B-4D55-8C40-8DAF-33908B936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73737"/>
            <a:ext cx="8078787" cy="231063"/>
          </a:xfrm>
        </p:spPr>
        <p:txBody>
          <a:bodyPr>
            <a:noAutofit/>
          </a:bodyPr>
          <a:lstStyle/>
          <a:p>
            <a:r>
              <a:rPr lang="en-US" sz="1600" dirty="0"/>
              <a:t>ScaLAPACK Naming Conventions I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80FE8B6-B591-5041-A9E4-AD8D958EEE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381000"/>
            <a:ext cx="8691562" cy="605864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Each subroutine name in ScaLAPACK, which has an LAPACK equivalent, is simply the LAPACK name prepended by a 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driver and computational routines have names of the form 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P?YYZZZ</a:t>
            </a:r>
            <a:r>
              <a:rPr lang="en-US" sz="1400" dirty="0"/>
              <a:t>, where for some routines the seventh character is blank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Symbol </a:t>
            </a:r>
            <a:r>
              <a:rPr lang="en-US" sz="1400" b="1" dirty="0"/>
              <a:t>?</a:t>
            </a:r>
            <a:r>
              <a:rPr lang="en-US" sz="1400" dirty="0"/>
              <a:t> indicates the data type: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The next two letters </a:t>
            </a:r>
            <a:r>
              <a:rPr lang="en-US" sz="1400" b="1" dirty="0"/>
              <a:t>YY </a:t>
            </a:r>
            <a:r>
              <a:rPr lang="en-US" sz="1400" dirty="0"/>
              <a:t> indicate the type of matrix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The last three letters </a:t>
            </a:r>
            <a:r>
              <a:rPr lang="en-US" sz="1400" b="1" dirty="0"/>
              <a:t>ZZZ</a:t>
            </a:r>
            <a:r>
              <a:rPr lang="en-US" sz="1400" dirty="0"/>
              <a:t> indicate the computation performed (see next slide)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31943-48AF-5E4A-8954-55A7B9E4F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450" y="1905000"/>
            <a:ext cx="2197100" cy="495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8E83D4-671B-DD4A-94C7-2DFD48A49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550" y="3048000"/>
            <a:ext cx="495490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84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39CFAE-8E0A-E446-9D03-2EF83940FD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81A37-804E-5D4C-9E6F-E78347681C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Algorithms to perform tasks common across many science and engineering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These libraries are developed by groups of researchers specialized in computational areas particular to each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most popular linear algebra and scientific libraries are organized by levels of abstraction and complexity: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BLAS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LAPACK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ScaLAPACK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Intel MKL contains Intel’s own implementation of these popular libraries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These are optimized for Intel processors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The optimization might work on other brands but it’s not guaranteed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09458B-4D55-8C40-8DAF-33908B936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Scientific Libraries</a:t>
            </a:r>
          </a:p>
        </p:txBody>
      </p:sp>
    </p:spTree>
    <p:extLst>
      <p:ext uri="{BB962C8B-B14F-4D97-AF65-F5344CB8AC3E}">
        <p14:creationId xmlns:p14="http://schemas.microsoft.com/office/powerpoint/2010/main" val="18317631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39CFAE-8E0A-E446-9D03-2EF83940FD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09458B-4D55-8C40-8DAF-33908B936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73737"/>
            <a:ext cx="8078787" cy="231063"/>
          </a:xfrm>
        </p:spPr>
        <p:txBody>
          <a:bodyPr>
            <a:noAutofit/>
          </a:bodyPr>
          <a:lstStyle/>
          <a:p>
            <a:r>
              <a:rPr lang="en-US" sz="1600" dirty="0"/>
              <a:t>ScaLAPACK Naming Conventions II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5603D1-30B1-C842-B54B-497409CD8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02" y="838200"/>
            <a:ext cx="788599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5308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39CFAE-8E0A-E446-9D03-2EF83940FD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09458B-4D55-8C40-8DAF-33908B936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73737"/>
            <a:ext cx="8078787" cy="231063"/>
          </a:xfrm>
        </p:spPr>
        <p:txBody>
          <a:bodyPr>
            <a:noAutofit/>
          </a:bodyPr>
          <a:lstStyle/>
          <a:p>
            <a:r>
              <a:rPr lang="en-US" sz="1600" dirty="0"/>
              <a:t>ScaLAPACK Naming Conventions III: Concrete Example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2E8F8E2-3CAE-6D4E-B62F-09782986E279}"/>
              </a:ext>
            </a:extLst>
          </p:cNvPr>
          <p:cNvGrpSpPr/>
          <p:nvPr/>
        </p:nvGrpSpPr>
        <p:grpSpPr>
          <a:xfrm>
            <a:off x="1371600" y="838200"/>
            <a:ext cx="6400800" cy="3581400"/>
            <a:chOff x="1447800" y="381000"/>
            <a:chExt cx="6400800" cy="35814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A749AE6-5166-0F4C-8683-1873C1517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800" y="381000"/>
              <a:ext cx="6400800" cy="231959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2DF79CD-B07B-7D4F-9AA8-6B1DF4A56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800" y="2774705"/>
              <a:ext cx="6400800" cy="1187695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D3764E9-82B2-2D49-BE06-46DE86C12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838200"/>
            <a:ext cx="6400800" cy="49341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877478-23AA-6D45-98AE-10ABD0FA59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838200"/>
            <a:ext cx="6400800" cy="25108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488695-432B-714D-8416-9D687E74FF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842481"/>
            <a:ext cx="6400800" cy="384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7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39CFAE-8E0A-E446-9D03-2EF83940FD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09458B-4D55-8C40-8DAF-33908B936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73737"/>
            <a:ext cx="8078787" cy="383463"/>
          </a:xfrm>
        </p:spPr>
        <p:txBody>
          <a:bodyPr>
            <a:noAutofit/>
          </a:bodyPr>
          <a:lstStyle/>
          <a:p>
            <a:r>
              <a:rPr lang="en-US" sz="1600" dirty="0"/>
              <a:t>ScaLAPACK Performance I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CF38B72-7CE6-B843-A9C3-A728E2B3E6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381000"/>
            <a:ext cx="8691562" cy="605864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ScaLAPACK performance depends on system configuration and matrix subdivisions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Optimizing performance requires automation (looking for a needle in a haystack)</a:t>
            </a:r>
          </a:p>
        </p:txBody>
      </p:sp>
      <p:pic>
        <p:nvPicPr>
          <p:cNvPr id="12" name="Picture 3" descr="needle">
            <a:extLst>
              <a:ext uri="{FF2B5EF4-FFF2-40B4-BE49-F238E27FC236}">
                <a16:creationId xmlns:a16="http://schemas.microsoft.com/office/drawing/2014/main" id="{21B1FF78-A06E-A348-B857-024B9A37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44" y="990600"/>
            <a:ext cx="7063512" cy="530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34D30DD-C0C1-6F40-B2E4-8DBDB7066640}"/>
              </a:ext>
            </a:extLst>
          </p:cNvPr>
          <p:cNvGrpSpPr/>
          <p:nvPr/>
        </p:nvGrpSpPr>
        <p:grpSpPr>
          <a:xfrm>
            <a:off x="381000" y="3733800"/>
            <a:ext cx="2362200" cy="1676400"/>
            <a:chOff x="381000" y="3733800"/>
            <a:chExt cx="2362200" cy="167640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A988C1F-05A4-8941-8696-6164429288A1}"/>
                </a:ext>
              </a:extLst>
            </p:cNvPr>
            <p:cNvSpPr/>
            <p:nvPr/>
          </p:nvSpPr>
          <p:spPr>
            <a:xfrm>
              <a:off x="2057400" y="4724400"/>
              <a:ext cx="685800" cy="685800"/>
            </a:xfrm>
            <a:custGeom>
              <a:avLst/>
              <a:gdLst>
                <a:gd name="connsiteX0" fmla="*/ 0 w 685800"/>
                <a:gd name="connsiteY0" fmla="*/ 342900 h 685800"/>
                <a:gd name="connsiteX1" fmla="*/ 342900 w 685800"/>
                <a:gd name="connsiteY1" fmla="*/ 0 h 685800"/>
                <a:gd name="connsiteX2" fmla="*/ 685800 w 685800"/>
                <a:gd name="connsiteY2" fmla="*/ 342900 h 685800"/>
                <a:gd name="connsiteX3" fmla="*/ 342900 w 685800"/>
                <a:gd name="connsiteY3" fmla="*/ 685800 h 685800"/>
                <a:gd name="connsiteX4" fmla="*/ 0 w 685800"/>
                <a:gd name="connsiteY4" fmla="*/ 34290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0" h="685800" extrusionOk="0">
                  <a:moveTo>
                    <a:pt x="0" y="342900"/>
                  </a:moveTo>
                  <a:cubicBezTo>
                    <a:pt x="-24425" y="138456"/>
                    <a:pt x="146595" y="2600"/>
                    <a:pt x="342900" y="0"/>
                  </a:cubicBezTo>
                  <a:cubicBezTo>
                    <a:pt x="547737" y="3254"/>
                    <a:pt x="654666" y="154512"/>
                    <a:pt x="685800" y="342900"/>
                  </a:cubicBezTo>
                  <a:cubicBezTo>
                    <a:pt x="668887" y="548794"/>
                    <a:pt x="522257" y="741188"/>
                    <a:pt x="342900" y="685800"/>
                  </a:cubicBezTo>
                  <a:cubicBezTo>
                    <a:pt x="116501" y="665545"/>
                    <a:pt x="25577" y="544499"/>
                    <a:pt x="0" y="342900"/>
                  </a:cubicBezTo>
                  <a:close/>
                </a:path>
              </a:pathLst>
            </a:custGeom>
            <a:noFill/>
            <a:ln w="28575"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Curved Connector 6">
              <a:extLst>
                <a:ext uri="{FF2B5EF4-FFF2-40B4-BE49-F238E27FC236}">
                  <a16:creationId xmlns:a16="http://schemas.microsoft.com/office/drawing/2014/main" id="{EFE86AFB-39B8-4744-A986-9868D784BC5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73" y="3925389"/>
              <a:ext cx="1007127" cy="951411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8754779-252C-B24D-98B0-D189B47B5444}"/>
                </a:ext>
              </a:extLst>
            </p:cNvPr>
            <p:cNvSpPr txBox="1"/>
            <p:nvPr/>
          </p:nvSpPr>
          <p:spPr>
            <a:xfrm>
              <a:off x="381000" y="3733800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126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39CFAE-8E0A-E446-9D03-2EF83940FD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09458B-4D55-8C40-8DAF-33908B936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73737"/>
            <a:ext cx="8078787" cy="383463"/>
          </a:xfrm>
        </p:spPr>
        <p:txBody>
          <a:bodyPr>
            <a:noAutofit/>
          </a:bodyPr>
          <a:lstStyle/>
          <a:p>
            <a:r>
              <a:rPr lang="en-US" sz="1600" dirty="0"/>
              <a:t>ScaLAPACK Performance II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CF38B72-7CE6-B843-A9C3-A728E2B3E6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381000"/>
            <a:ext cx="8691562" cy="6058647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ScaLAPACK performance depends on system configuration and matrix subdivisions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dirty="0"/>
              <a:t>Times obtained on: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60 processors, Dual AMD Opteron 1.4GHz Cluster w/</a:t>
            </a:r>
            <a:r>
              <a:rPr lang="en-US" dirty="0" err="1"/>
              <a:t>Myrinet</a:t>
            </a:r>
            <a:r>
              <a:rPr lang="en-US" dirty="0"/>
              <a:t> Interconnect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2GB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6578F2-C037-3744-B829-527964747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700462"/>
            <a:ext cx="7391400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447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17EAA-F243-7747-9147-67274EE193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Example: ScaLAPACK</a:t>
            </a:r>
          </a:p>
          <a:p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LaPACK_Example.c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9757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39CFAE-8E0A-E446-9D03-2EF83940FD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81A37-804E-5D4C-9E6F-E78347681C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112109"/>
            <a:ext cx="8691562" cy="53275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Statistical functions in MKL are known as </a:t>
            </a:r>
            <a:r>
              <a:rPr lang="en-US" sz="2000" b="1" dirty="0"/>
              <a:t>Vector Statistics (VS)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These are statistical functions designed for the purpose of: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Generating vectors of pseudorandom, quasi-random, and non-deterministic random numbers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Performing mathematical operations of convolution and correlation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Computing basic statistical estimates for single and double precision multi-dimensional datasets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 the following slides we will explore these three areas in some detail…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09458B-4D55-8C40-8DAF-33908B936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418353"/>
            <a:ext cx="8078787" cy="535863"/>
          </a:xfrm>
        </p:spPr>
        <p:txBody>
          <a:bodyPr>
            <a:normAutofit fontScale="90000"/>
          </a:bodyPr>
          <a:lstStyle/>
          <a:p>
            <a:r>
              <a:rPr lang="en-US" dirty="0"/>
              <a:t>Statistical Functions*</a:t>
            </a:r>
          </a:p>
        </p:txBody>
      </p:sp>
    </p:spTree>
    <p:extLst>
      <p:ext uri="{BB962C8B-B14F-4D97-AF65-F5344CB8AC3E}">
        <p14:creationId xmlns:p14="http://schemas.microsoft.com/office/powerpoint/2010/main" val="19760993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39CFAE-8E0A-E446-9D03-2EF83940FD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81A37-804E-5D4C-9E6F-E78347681C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112109"/>
            <a:ext cx="8691562" cy="53275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Clocks Per Element (CPE):</a:t>
            </a:r>
            <a:r>
              <a:rPr lang="en-US" sz="20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Unit of measure used when calculating the number of random numbers generated by RNGs,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It is independent from processor clock 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For example, if the generator performance is equal to 10 CPE and the processor rate is 1 GHz, the generator will produce 108 random numbers per second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VS BRNGs differ from each other in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Performance of a distribution generator depends on the method chosen for transforming a uniform distribution to a given non-uniform one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09458B-4D55-8C40-8DAF-33908B936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418353"/>
            <a:ext cx="8078787" cy="535863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Number Generator Performance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0240E6-7D7C-C34F-BB73-6FD809C743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524"/>
          <a:stretch/>
        </p:blipFill>
        <p:spPr>
          <a:xfrm>
            <a:off x="274320" y="1182564"/>
            <a:ext cx="8595360" cy="4492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980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39CFAE-8E0A-E446-9D03-2EF83940FD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81A37-804E-5D4C-9E6F-E78347681C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612063"/>
            <a:ext cx="8691562" cy="57887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Commonly used pseudorandom, quasi-random, or non-deterministic random number generators with continuous and discrete distributions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High performance achieved via calls to the highly optimized MKL </a:t>
            </a:r>
            <a:r>
              <a:rPr lang="en-US" sz="2000" b="1" dirty="0"/>
              <a:t>Basic Random Number Generators (BRNGs)</a:t>
            </a:r>
            <a:r>
              <a:rPr lang="en-US" sz="2000" dirty="0"/>
              <a:t> and vector mathematical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All VS routines can be classified into three major categories: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Registration routines for basic pseudorandom generators and routines that obtain properties of the registered generators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Routines to handle random number streams: create, initialize, delete, copy, save to a binary file, load from a binary file, get the index of a basic generator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Transformation routines for different types of statistical distributions, for example, uniform, normal (Gaussian), binomial, etc.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09458B-4D55-8C40-8DAF-33908B936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3" y="76200"/>
            <a:ext cx="7303340" cy="535863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Number Generators I</a:t>
            </a:r>
          </a:p>
        </p:txBody>
      </p:sp>
    </p:spTree>
    <p:extLst>
      <p:ext uri="{BB962C8B-B14F-4D97-AF65-F5344CB8AC3E}">
        <p14:creationId xmlns:p14="http://schemas.microsoft.com/office/powerpoint/2010/main" val="22797661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39CFAE-8E0A-E446-9D03-2EF83940FD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81A37-804E-5D4C-9E6F-E78347681C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612063"/>
            <a:ext cx="8691562" cy="57887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model of MKL VS used for random generation follows closely the random generation ideas studied earlier in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basic steps to follow are: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Select a Basic Random Number Generator (BRNG) capable of generating uniform distributions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Define a stream of random numbers based on your BRNG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Apply to the random stream a transformation method to obtain random numbers with the desired distribution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Each distribution has its own set of possible transformation methods to use. For example: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800" dirty="0"/>
              <a:t>Gaussian distribution has Box-Muller, Box-Muller 2, and Inverse CDF transformation methods available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800" dirty="0"/>
              <a:t>Poisson distribution has the acceptance rejection and Inverse CDF methods available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09458B-4D55-8C40-8DAF-33908B936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3" y="76200"/>
            <a:ext cx="7303340" cy="535863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Number Generators II</a:t>
            </a:r>
          </a:p>
        </p:txBody>
      </p:sp>
    </p:spTree>
    <p:extLst>
      <p:ext uri="{BB962C8B-B14F-4D97-AF65-F5344CB8AC3E}">
        <p14:creationId xmlns:p14="http://schemas.microsoft.com/office/powerpoint/2010/main" val="35305135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39CFAE-8E0A-E446-9D03-2EF83940FD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09458B-4D55-8C40-8DAF-33908B936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76200"/>
            <a:ext cx="8459787" cy="535863"/>
          </a:xfrm>
        </p:spPr>
        <p:txBody>
          <a:bodyPr>
            <a:normAutofit fontScale="90000"/>
          </a:bodyPr>
          <a:lstStyle/>
          <a:p>
            <a:r>
              <a:rPr lang="en-US" dirty="0"/>
              <a:t>RNG: Generator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6B58AC-64DC-ED4E-AD86-0C016A79C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05" y="612063"/>
            <a:ext cx="6858000" cy="44921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58C9A8-4271-B54E-BA1A-666EB59D3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05" y="5122925"/>
            <a:ext cx="6858000" cy="8968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3E4D8B-EEC0-1142-9139-64D2F15CD828}"/>
              </a:ext>
            </a:extLst>
          </p:cNvPr>
          <p:cNvSpPr txBox="1"/>
          <p:nvPr/>
        </p:nvSpPr>
        <p:spPr>
          <a:xfrm>
            <a:off x="2952353" y="1295400"/>
            <a:ext cx="3239295" cy="2031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Examples: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vdRngGaussian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vsRngGaussian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viRngPoisson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56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39CFAE-8E0A-E446-9D03-2EF83940FD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ED81A37-804E-5D4C-9E6F-E78347681CFA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227013" y="1112109"/>
                <a:ext cx="8691562" cy="5327538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Organized by levels of increased complexity: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Level 1: </a:t>
                </a:r>
                <a:r>
                  <a:rPr lang="en-US" sz="2000" b="1" dirty="0"/>
                  <a:t>Vector-Vector </a:t>
                </a:r>
                <a:r>
                  <a:rPr lang="en-US" sz="2000" dirty="0"/>
                  <a:t>operations on </a:t>
                </a:r>
                <a:r>
                  <a:rPr lang="en-US" sz="2000" dirty="0" err="1"/>
                  <a:t>strided</a:t>
                </a:r>
                <a:r>
                  <a:rPr lang="en-US" sz="2000" dirty="0"/>
                  <a:t> arrays 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dot product, vector norm, …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Generalized vector addition (</a:t>
                </a:r>
                <a:r>
                  <a:rPr lang="en-US" sz="2000" b="1" dirty="0" err="1"/>
                  <a:t>axpy</a:t>
                </a:r>
                <a:r>
                  <a:rPr lang="en-US" sz="2000" dirty="0"/>
                  <a:t>) of the form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Level 2: </a:t>
                </a:r>
                <a:r>
                  <a:rPr lang="en-US" sz="2000" b="1" dirty="0"/>
                  <a:t>Matrix-Vector</a:t>
                </a:r>
                <a:r>
                  <a:rPr lang="en-US" sz="2000" dirty="0"/>
                  <a:t> operations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Generalized multiplication (</a:t>
                </a:r>
                <a:r>
                  <a:rPr lang="en-US" sz="2000" b="1" dirty="0" err="1"/>
                  <a:t>gemv</a:t>
                </a:r>
                <a:r>
                  <a:rPr lang="en-US" sz="2000" dirty="0"/>
                  <a:t>) of the form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sz="2000" b="1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Solver the linear equation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𝑻𝒙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sz="20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Level 3: </a:t>
                </a:r>
                <a:r>
                  <a:rPr lang="en-US" sz="2000" b="1" dirty="0"/>
                  <a:t>Matrix-Matrix </a:t>
                </a:r>
                <a:r>
                  <a:rPr lang="en-US" sz="2000" dirty="0"/>
                  <a:t>operations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General matrix multiplication (</a:t>
                </a:r>
                <a:r>
                  <a:rPr lang="en-US" sz="2000" b="1" dirty="0" err="1"/>
                  <a:t>gemm</a:t>
                </a:r>
                <a:r>
                  <a:rPr lang="en-US" sz="2000" dirty="0"/>
                  <a:t>) of the form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𝐂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endParaRPr lang="en-US" sz="2000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Routine for solving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𝐓𝐗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sz="2000" b="1" dirty="0"/>
                  <a:t>, </a:t>
                </a:r>
                <a:r>
                  <a:rPr lang="en-US" sz="2000" dirty="0"/>
                  <a:t>where </a:t>
                </a:r>
                <a:r>
                  <a:rPr lang="en-US" sz="2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</a:t>
                </a:r>
                <a:r>
                  <a:rPr lang="en-US" sz="2000" dirty="0"/>
                  <a:t> is a triangular matrix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Many linear algebra packages, including </a:t>
                </a:r>
                <a:r>
                  <a:rPr lang="en-US" sz="2000" b="1" dirty="0"/>
                  <a:t>LAPACK</a:t>
                </a:r>
                <a:r>
                  <a:rPr lang="en-US" sz="2000" dirty="0"/>
                  <a:t> and  </a:t>
                </a:r>
                <a:r>
                  <a:rPr lang="en-US" sz="2000" b="1" dirty="0"/>
                  <a:t>ScaLAPACK </a:t>
                </a:r>
                <a:r>
                  <a:rPr lang="en-US" sz="2000" dirty="0"/>
                  <a:t>are built on top of BLAS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ED81A37-804E-5D4C-9E6F-E78347681C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227013" y="1112109"/>
                <a:ext cx="8691562" cy="5327538"/>
              </a:xfrm>
              <a:blipFill>
                <a:blip r:embed="rId2"/>
                <a:stretch>
                  <a:fillRect l="-584" t="-714" b="-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0609458B-4D55-8C40-8DAF-33908B936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418353"/>
            <a:ext cx="8078787" cy="535863"/>
          </a:xfrm>
        </p:spPr>
        <p:txBody>
          <a:bodyPr>
            <a:normAutofit fontScale="90000"/>
          </a:bodyPr>
          <a:lstStyle/>
          <a:p>
            <a:r>
              <a:rPr lang="en-US"/>
              <a:t>BLAS: Basic Linear Algebra Subprograms </a:t>
            </a:r>
          </a:p>
        </p:txBody>
      </p:sp>
    </p:spTree>
    <p:extLst>
      <p:ext uri="{BB962C8B-B14F-4D97-AF65-F5344CB8AC3E}">
        <p14:creationId xmlns:p14="http://schemas.microsoft.com/office/powerpoint/2010/main" val="28023325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39CFAE-8E0A-E446-9D03-2EF83940FD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09458B-4D55-8C40-8DAF-33908B936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76200"/>
            <a:ext cx="8459787" cy="535863"/>
          </a:xfrm>
        </p:spPr>
        <p:txBody>
          <a:bodyPr>
            <a:normAutofit fontScale="90000"/>
          </a:bodyPr>
          <a:lstStyle/>
          <a:p>
            <a:r>
              <a:rPr lang="en-US" dirty="0"/>
              <a:t>RNG: Generator Prototype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00207D-0325-6142-8354-C7A9026A7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067745"/>
            <a:ext cx="8229600" cy="47225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963D86-F034-3A4F-927B-5BE8180DC254}"/>
              </a:ext>
            </a:extLst>
          </p:cNvPr>
          <p:cNvSpPr txBox="1"/>
          <p:nvPr/>
        </p:nvSpPr>
        <p:spPr>
          <a:xfrm>
            <a:off x="190500" y="821083"/>
            <a:ext cx="8763001" cy="8925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endParaRPr lang="en-US" dirty="0"/>
          </a:p>
          <a:p>
            <a:r>
              <a:rPr lang="en-US" sz="1600" b="1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vdRngGaussian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VSL_RNG_METHOD_GAUSSIAN_ICDF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5.0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2.0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3706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39CFAE-8E0A-E446-9D03-2EF83940FD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09458B-4D55-8C40-8DAF-33908B936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76200"/>
            <a:ext cx="8459787" cy="535863"/>
          </a:xfrm>
        </p:spPr>
        <p:txBody>
          <a:bodyPr>
            <a:normAutofit fontScale="90000"/>
          </a:bodyPr>
          <a:lstStyle/>
          <a:p>
            <a:r>
              <a:rPr lang="en-US" dirty="0"/>
              <a:t>RNG: Method Names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5111BD4-4195-2246-989B-32699B108352}"/>
              </a:ext>
            </a:extLst>
          </p:cNvPr>
          <p:cNvGrpSpPr/>
          <p:nvPr/>
        </p:nvGrpSpPr>
        <p:grpSpPr>
          <a:xfrm>
            <a:off x="1143000" y="1066800"/>
            <a:ext cx="6858000" cy="4732183"/>
            <a:chOff x="838200" y="1114196"/>
            <a:chExt cx="6858000" cy="473218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C7EB4AA-F49B-5845-964C-CC757F57ED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068" b="32909"/>
            <a:stretch/>
          </p:blipFill>
          <p:spPr>
            <a:xfrm>
              <a:off x="838200" y="1114196"/>
              <a:ext cx="6858000" cy="211561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4ECCA49-6076-E449-8192-1007A2690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3534607"/>
              <a:ext cx="6858000" cy="2311772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B0A9061-D8B5-E649-B9DE-E8D8973D1E25}"/>
              </a:ext>
            </a:extLst>
          </p:cNvPr>
          <p:cNvSpPr txBox="1"/>
          <p:nvPr/>
        </p:nvSpPr>
        <p:spPr>
          <a:xfrm>
            <a:off x="702879" y="3276600"/>
            <a:ext cx="7738241" cy="2031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Examples: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VSL_RNG_METHOD_GAUSSIAN_ICDF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VSL_RNG_METHOD_GAUSSIAN_BOXMULLER_ACCURATE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VSL_RNG_METHOD_POISSON_PTPE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(Acceptance-Rejection)</a:t>
            </a:r>
          </a:p>
        </p:txBody>
      </p:sp>
    </p:spTree>
    <p:extLst>
      <p:ext uri="{BB962C8B-B14F-4D97-AF65-F5344CB8AC3E}">
        <p14:creationId xmlns:p14="http://schemas.microsoft.com/office/powerpoint/2010/main" val="265527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39CFAE-8E0A-E446-9D03-2EF83940FD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09458B-4D55-8C40-8DAF-33908B936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76200"/>
            <a:ext cx="8459787" cy="535863"/>
          </a:xfrm>
        </p:spPr>
        <p:txBody>
          <a:bodyPr>
            <a:normAutofit fontScale="90000"/>
          </a:bodyPr>
          <a:lstStyle/>
          <a:p>
            <a:r>
              <a:rPr lang="en-US" dirty="0"/>
              <a:t>RNG: Code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E0FF39-7952-2644-BCD7-3E182F9DF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40" y="640966"/>
            <a:ext cx="7527920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794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39CFAE-8E0A-E446-9D03-2EF83940FD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09458B-4D55-8C40-8DAF-33908B936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76200"/>
            <a:ext cx="8459787" cy="535863"/>
          </a:xfrm>
        </p:spPr>
        <p:txBody>
          <a:bodyPr>
            <a:normAutofit fontScale="90000"/>
          </a:bodyPr>
          <a:lstStyle/>
          <a:p>
            <a:r>
              <a:rPr lang="en-US" dirty="0"/>
              <a:t>RNG: Streams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DE6A0DD-EB5D-0A41-AB6D-9A044CBFB2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612063"/>
            <a:ext cx="8691562" cy="5788738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Stream: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Abstract source of random sequences of uniform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State Descriptors: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Holds state descriptive information for a particular BRNG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Is a necessary parameter in each routine of a distribution generator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Only the distribution generator routines operate with random streams directly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Stream Creation and Deletion: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We can create unlimited number of streams by VS Service Routines like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NewStream</a:t>
            </a:r>
            <a:r>
              <a:rPr lang="en-US" sz="2000" dirty="0"/>
              <a:t> and utilize them in any distribution generator to get the sequence of numbers of given probability distribution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When the stream are no longer needed should be deleted calling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DeleteStream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Service Functions: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We are provided with many service functions such as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SaveStreamF</a:t>
            </a:r>
            <a:r>
              <a:rPr lang="en-US" sz="2000" dirty="0"/>
              <a:t> and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LoadStreamF</a:t>
            </a:r>
            <a:r>
              <a:rPr lang="en-US" sz="2000" dirty="0"/>
              <a:t> to save random stream descriptive data to a binary file and to read this data from a binary file respectively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E7357E-CB1F-CC40-B0F8-208388A93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40" y="640966"/>
            <a:ext cx="7527920" cy="56692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77025CE-893C-9D47-B00A-3A7BDB6050DC}"/>
              </a:ext>
            </a:extLst>
          </p:cNvPr>
          <p:cNvGrpSpPr/>
          <p:nvPr/>
        </p:nvGrpSpPr>
        <p:grpSpPr>
          <a:xfrm>
            <a:off x="2617786" y="824760"/>
            <a:ext cx="5307014" cy="1182194"/>
            <a:chOff x="2617786" y="824760"/>
            <a:chExt cx="5307014" cy="1182194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5AD87AF-068F-4E42-B651-B9B40AFF6D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7786" y="1295400"/>
              <a:ext cx="582614" cy="71155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C4FD6AE-6C7A-CC47-8A6B-9094CA2C415F}"/>
                </a:ext>
              </a:extLst>
            </p:cNvPr>
            <p:cNvSpPr txBox="1"/>
            <p:nvPr/>
          </p:nvSpPr>
          <p:spPr>
            <a:xfrm>
              <a:off x="3200400" y="824760"/>
              <a:ext cx="4724400" cy="64633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Pointer to stream state. Used to capture, set , and read the state of the RNG stream. 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CE415EA-08A9-B542-BA57-3C42901D9820}"/>
              </a:ext>
            </a:extLst>
          </p:cNvPr>
          <p:cNvGrpSpPr/>
          <p:nvPr/>
        </p:nvGrpSpPr>
        <p:grpSpPr>
          <a:xfrm>
            <a:off x="2514600" y="1290440"/>
            <a:ext cx="5410200" cy="1681360"/>
            <a:chOff x="2514600" y="824760"/>
            <a:chExt cx="5410200" cy="1681360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2D11584-E438-1442-858E-C88C66E72B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4600" y="1667920"/>
              <a:ext cx="838200" cy="8382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2F9042A-5D15-304F-9C90-8C477E8DE16C}"/>
                </a:ext>
              </a:extLst>
            </p:cNvPr>
            <p:cNvSpPr txBox="1"/>
            <p:nvPr/>
          </p:nvSpPr>
          <p:spPr>
            <a:xfrm>
              <a:off x="3200400" y="824760"/>
              <a:ext cx="4724400" cy="147732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Initializing a new RNG stream: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Address of stream state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Method used to generate the random numbers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Seed 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CECC717-495F-E643-9557-EAED2D8F7E9F}"/>
              </a:ext>
            </a:extLst>
          </p:cNvPr>
          <p:cNvGrpSpPr/>
          <p:nvPr/>
        </p:nvGrpSpPr>
        <p:grpSpPr>
          <a:xfrm>
            <a:off x="2819400" y="4342115"/>
            <a:ext cx="5142540" cy="687085"/>
            <a:chOff x="2617787" y="1319869"/>
            <a:chExt cx="5142540" cy="687085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158FB7A-9288-A444-B083-86C8D7D196F2}"/>
                </a:ext>
              </a:extLst>
            </p:cNvPr>
            <p:cNvCxnSpPr>
              <a:cxnSpLocks/>
              <a:stCxn id="31" idx="1"/>
            </p:cNvCxnSpPr>
            <p:nvPr/>
          </p:nvCxnSpPr>
          <p:spPr>
            <a:xfrm flipH="1">
              <a:off x="2617787" y="1504535"/>
              <a:ext cx="418140" cy="50241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B3773D5-328B-A043-8972-0F6B2FFE8353}"/>
                </a:ext>
              </a:extLst>
            </p:cNvPr>
            <p:cNvSpPr txBox="1"/>
            <p:nvPr/>
          </p:nvSpPr>
          <p:spPr>
            <a:xfrm>
              <a:off x="3035927" y="1319869"/>
              <a:ext cx="4724400" cy="3693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Deletion of RNG stream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9504339-A82E-D74F-BFFC-AD975D170959}"/>
              </a:ext>
            </a:extLst>
          </p:cNvPr>
          <p:cNvGrpSpPr/>
          <p:nvPr/>
        </p:nvGrpSpPr>
        <p:grpSpPr>
          <a:xfrm>
            <a:off x="3200400" y="2894315"/>
            <a:ext cx="4724400" cy="775464"/>
            <a:chOff x="3035927" y="1319869"/>
            <a:chExt cx="4724400" cy="775464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B3586BB-210F-0942-87EF-DCEB0ADB8DE1}"/>
                </a:ext>
              </a:extLst>
            </p:cNvPr>
            <p:cNvCxnSpPr>
              <a:cxnSpLocks/>
              <a:stCxn id="35" idx="2"/>
            </p:cNvCxnSpPr>
            <p:nvPr/>
          </p:nvCxnSpPr>
          <p:spPr>
            <a:xfrm>
              <a:off x="5398127" y="1658423"/>
              <a:ext cx="381000" cy="43691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3E544FE-901C-B248-B856-C779656489B1}"/>
                </a:ext>
              </a:extLst>
            </p:cNvPr>
            <p:cNvSpPr txBox="1"/>
            <p:nvPr/>
          </p:nvSpPr>
          <p:spPr>
            <a:xfrm>
              <a:off x="3035927" y="1319869"/>
              <a:ext cx="4724400" cy="33855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Using RNG stream in a distribution generation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162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39CFAE-8E0A-E446-9D03-2EF83940FD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09458B-4D55-8C40-8DAF-33908B936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76200"/>
            <a:ext cx="8459787" cy="535863"/>
          </a:xfrm>
        </p:spPr>
        <p:txBody>
          <a:bodyPr>
            <a:normAutofit fontScale="90000"/>
          </a:bodyPr>
          <a:lstStyle/>
          <a:p>
            <a:r>
              <a:rPr lang="en-US" dirty="0"/>
              <a:t>RNG: Streams Naming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DE6A0DD-EB5D-0A41-AB6D-9A044CBFB2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612063"/>
            <a:ext cx="8691562" cy="57887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Stream: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Abstract source of random sequences of uniform distribution</a:t>
            </a:r>
          </a:p>
        </p:txBody>
      </p:sp>
    </p:spTree>
    <p:extLst>
      <p:ext uri="{BB962C8B-B14F-4D97-AF65-F5344CB8AC3E}">
        <p14:creationId xmlns:p14="http://schemas.microsoft.com/office/powerpoint/2010/main" val="42658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39CFAE-8E0A-E446-9D03-2EF83940FD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09458B-4D55-8C40-8DAF-33908B936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73737"/>
            <a:ext cx="8078787" cy="231063"/>
          </a:xfrm>
        </p:spPr>
        <p:txBody>
          <a:bodyPr>
            <a:noAutofit/>
          </a:bodyPr>
          <a:lstStyle/>
          <a:p>
            <a:r>
              <a:rPr lang="en-US" sz="1400"/>
              <a:t>BLAS Naming Conventions 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D6B9FB-3D28-C541-95E5-162A853A3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457200"/>
            <a:ext cx="62738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54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39CFAE-8E0A-E446-9D03-2EF83940FD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09458B-4D55-8C40-8DAF-33908B936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73737"/>
            <a:ext cx="8078787" cy="231063"/>
          </a:xfrm>
        </p:spPr>
        <p:txBody>
          <a:bodyPr>
            <a:noAutofit/>
          </a:bodyPr>
          <a:lstStyle/>
          <a:p>
            <a:r>
              <a:rPr lang="en-US" sz="1400"/>
              <a:t>BLAS Naming Conventions II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F8AB28-A9BC-6945-A7E8-497FCD7D5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457200"/>
            <a:ext cx="67310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71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39CFAE-8E0A-E446-9D03-2EF83940FD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09458B-4D55-8C40-8DAF-33908B936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73737"/>
            <a:ext cx="8078787" cy="231063"/>
          </a:xfrm>
        </p:spPr>
        <p:txBody>
          <a:bodyPr>
            <a:noAutofit/>
          </a:bodyPr>
          <a:lstStyle/>
          <a:p>
            <a:r>
              <a:rPr lang="en-US" sz="1400"/>
              <a:t>BLAS Naming Conventions III (examples)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D858EE-F0D3-1146-B270-276365E9B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43" y="990600"/>
            <a:ext cx="7374915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153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6FF230-5254-D64E-8DEA-2ECBCA8CCEB6}"/>
              </a:ext>
            </a:extLst>
          </p:cNvPr>
          <p:cNvSpPr/>
          <p:nvPr/>
        </p:nvSpPr>
        <p:spPr>
          <a:xfrm>
            <a:off x="0" y="5638800"/>
            <a:ext cx="9144000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39CFAE-8E0A-E446-9D03-2EF83940FD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09458B-4D55-8C40-8DAF-33908B936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73737"/>
            <a:ext cx="8078787" cy="231063"/>
          </a:xfrm>
        </p:spPr>
        <p:txBody>
          <a:bodyPr>
            <a:noAutofit/>
          </a:bodyPr>
          <a:lstStyle/>
          <a:p>
            <a:r>
              <a:rPr lang="en-US" sz="1400"/>
              <a:t>BLAS Naming Conventions IV (concrete example)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1092C-522F-594E-A299-7C125CDA4B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22"/>
          <a:stretch/>
        </p:blipFill>
        <p:spPr>
          <a:xfrm>
            <a:off x="1396771" y="304800"/>
            <a:ext cx="6350458" cy="6019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00FD0E-9374-624C-82CD-99DCC046B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6248400"/>
            <a:ext cx="63373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056512"/>
      </p:ext>
    </p:extLst>
  </p:cSld>
  <p:clrMapOvr>
    <a:masterClrMapping/>
  </p:clrMapOvr>
</p:sld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over Slides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DF702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58249</TotalTime>
  <Words>3267</Words>
  <Application>Microsoft Macintosh PowerPoint</Application>
  <PresentationFormat>On-screen Show (4:3)</PresentationFormat>
  <Paragraphs>463</Paragraphs>
  <Slides>54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54</vt:i4>
      </vt:variant>
    </vt:vector>
  </HeadingPairs>
  <TitlesOfParts>
    <vt:vector size="66" baseType="lpstr">
      <vt:lpstr>Cambria Math</vt:lpstr>
      <vt:lpstr>Calibri</vt:lpstr>
      <vt:lpstr>Arial</vt:lpstr>
      <vt:lpstr>Wingdings</vt:lpstr>
      <vt:lpstr>Consolas</vt:lpstr>
      <vt:lpstr>Courier New</vt:lpstr>
      <vt:lpstr>Century Gothic</vt:lpstr>
      <vt:lpstr>Times New Roman</vt:lpstr>
      <vt:lpstr>Network</vt:lpstr>
      <vt:lpstr>Cover Slides</vt:lpstr>
      <vt:lpstr>Content - No Photos</vt:lpstr>
      <vt:lpstr>1_Content - No Photos</vt:lpstr>
      <vt:lpstr>PowerPoint Presentation</vt:lpstr>
      <vt:lpstr>Acknowledgements &amp; References:</vt:lpstr>
      <vt:lpstr>Intel Math Kernel Library (MKL) </vt:lpstr>
      <vt:lpstr>Scientific Libraries</vt:lpstr>
      <vt:lpstr>BLAS: Basic Linear Algebra Subprograms </vt:lpstr>
      <vt:lpstr>BLAS Naming Conventions I</vt:lpstr>
      <vt:lpstr>BLAS Naming Conventions II</vt:lpstr>
      <vt:lpstr>BLAS Naming Conventions III (examples)</vt:lpstr>
      <vt:lpstr>BLAS Naming Conventions IV (concrete example)</vt:lpstr>
      <vt:lpstr>BLAS Level 1 Routines:</vt:lpstr>
      <vt:lpstr>BLAS Level 2 Routines:</vt:lpstr>
      <vt:lpstr>BLAS Level 3 Routines:</vt:lpstr>
      <vt:lpstr>PowerPoint Presentation</vt:lpstr>
      <vt:lpstr>LAPACK: Linear Algebra Package </vt:lpstr>
      <vt:lpstr>LAPACK Naming Conventions I</vt:lpstr>
      <vt:lpstr>LAPACK Naming Conventions II: Matrix Types</vt:lpstr>
      <vt:lpstr>LAPACK: Matrices &amp; Performance I</vt:lpstr>
      <vt:lpstr>LAPACK: Matrices &amp; Performance II</vt:lpstr>
      <vt:lpstr>LAPACK: Matrices &amp; Performance III</vt:lpstr>
      <vt:lpstr>LAPACK: Matrices &amp; Performance IV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LAPACK: Error Analysis</vt:lpstr>
      <vt:lpstr>LAPACK Routines I</vt:lpstr>
      <vt:lpstr>LAPACK Routines II</vt:lpstr>
      <vt:lpstr>LAPACK Auxiliary Routines I</vt:lpstr>
      <vt:lpstr>LAPACK Auxiliary Routines II</vt:lpstr>
      <vt:lpstr>LAPACK naming concrete example: ?getrf </vt:lpstr>
      <vt:lpstr>PowerPoint Presentation</vt:lpstr>
      <vt:lpstr>ScaLAPACK: Scalable LAPACK </vt:lpstr>
      <vt:lpstr>ScaLAPACK: Scalable LAPACK </vt:lpstr>
      <vt:lpstr>From LAPACK to ScaLAPACK</vt:lpstr>
      <vt:lpstr>ScaLAPACK: Array Descriptors</vt:lpstr>
      <vt:lpstr>ScaLAPACK: Computational Routines</vt:lpstr>
      <vt:lpstr>ScaLAPACK: Other Routines</vt:lpstr>
      <vt:lpstr>ScaLAPACK Naming Conventions I</vt:lpstr>
      <vt:lpstr>ScaLAPACK Naming Conventions II</vt:lpstr>
      <vt:lpstr>ScaLAPACK Naming Conventions III: Concrete Example</vt:lpstr>
      <vt:lpstr>ScaLAPACK Performance I</vt:lpstr>
      <vt:lpstr>ScaLAPACK Performance II</vt:lpstr>
      <vt:lpstr>PowerPoint Presentation</vt:lpstr>
      <vt:lpstr>Statistical Functions*</vt:lpstr>
      <vt:lpstr>Random Number Generator Performance Data</vt:lpstr>
      <vt:lpstr>Random Number Generators I</vt:lpstr>
      <vt:lpstr>Random Number Generators II</vt:lpstr>
      <vt:lpstr>RNG: Generator Names</vt:lpstr>
      <vt:lpstr>RNG: Generator Prototype</vt:lpstr>
      <vt:lpstr>RNG: Method Names</vt:lpstr>
      <vt:lpstr>RNG: Code Example</vt:lpstr>
      <vt:lpstr>RNG: Streams</vt:lpstr>
      <vt:lpstr>RNG: Streams Naming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negrut</dc:creator>
  <cp:lastModifiedBy>Ricardo Collado Soto</cp:lastModifiedBy>
  <cp:revision>1563</cp:revision>
  <cp:lastPrinted>2011-03-29T14:07:22Z</cp:lastPrinted>
  <dcterms:created xsi:type="dcterms:W3CDTF">1601-01-01T00:00:00Z</dcterms:created>
  <dcterms:modified xsi:type="dcterms:W3CDTF">2019-12-09T13:53:46Z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